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6" r:id="rId7"/>
    <p:sldId id="300" r:id="rId8"/>
    <p:sldId id="267" r:id="rId9"/>
    <p:sldId id="268" r:id="rId10"/>
    <p:sldId id="302" r:id="rId11"/>
    <p:sldId id="269" r:id="rId12"/>
    <p:sldId id="301" r:id="rId13"/>
    <p:sldId id="304" r:id="rId14"/>
    <p:sldId id="305" r:id="rId15"/>
    <p:sldId id="310" r:id="rId16"/>
    <p:sldId id="307" r:id="rId17"/>
    <p:sldId id="306" r:id="rId18"/>
    <p:sldId id="303" r:id="rId19"/>
    <p:sldId id="309" r:id="rId20"/>
    <p:sldId id="299" r:id="rId21"/>
    <p:sldId id="311" r:id="rId22"/>
    <p:sldId id="308" r:id="rId23"/>
    <p:sldId id="312" r:id="rId24"/>
    <p:sldId id="313" r:id="rId25"/>
    <p:sldId id="314" r:id="rId26"/>
    <p:sldId id="315" r:id="rId27"/>
    <p:sldId id="317" r:id="rId28"/>
    <p:sldId id="275" r:id="rId29"/>
    <p:sldId id="270" r:id="rId30"/>
    <p:sldId id="273" r:id="rId31"/>
    <p:sldId id="274" r:id="rId32"/>
    <p:sldId id="276" r:id="rId33"/>
    <p:sldId id="277" r:id="rId34"/>
    <p:sldId id="272" r:id="rId35"/>
    <p:sldId id="278" r:id="rId36"/>
    <p:sldId id="284" r:id="rId37"/>
    <p:sldId id="283" r:id="rId38"/>
    <p:sldId id="282" r:id="rId39"/>
    <p:sldId id="281" r:id="rId40"/>
    <p:sldId id="280" r:id="rId41"/>
    <p:sldId id="287" r:id="rId42"/>
    <p:sldId id="279" r:id="rId43"/>
    <p:sldId id="285" r:id="rId44"/>
    <p:sldId id="289" r:id="rId45"/>
    <p:sldId id="290" r:id="rId46"/>
    <p:sldId id="288" r:id="rId47"/>
    <p:sldId id="286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321" r:id="rId57"/>
    <p:sldId id="323" r:id="rId58"/>
    <p:sldId id="324" r:id="rId59"/>
    <p:sldId id="322" r:id="rId60"/>
    <p:sldId id="316" r:id="rId61"/>
    <p:sldId id="320" r:id="rId62"/>
    <p:sldId id="319" r:id="rId63"/>
    <p:sldId id="318" r:id="rId6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6ce2bff3ab2032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50" autoAdjust="0"/>
    <p:restoredTop sz="94610"/>
  </p:normalViewPr>
  <p:slideViewPr>
    <p:cSldViewPr snapToGrid="0" snapToObjects="1">
      <p:cViewPr>
        <p:scale>
          <a:sx n="50" d="100"/>
          <a:sy n="50" d="100"/>
        </p:scale>
        <p:origin x="29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2-27T20:31:21.392" idx="1">
    <p:pos x="6106" y="1239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17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89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60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13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94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61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69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48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27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49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45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73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07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4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74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57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26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2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95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709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18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95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535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62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11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930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363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058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07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15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6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729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367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308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183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015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976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36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981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125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53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677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391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576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033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99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297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308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639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43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60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974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9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301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31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05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38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1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83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tensorflow.org/tutorials/text/word2ve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hyperlink" Target="https://engineering.atspotify.com/2022/03/introducing-natural-language-search-for-podcast-episodes/" TargetMode="External"/><Relationship Id="rId4" Type="http://schemas.openxmlformats.org/officeDocument/2006/relationships/hyperlink" Target="https://www.databricks.com/blog/enhancing-product-search-large-language-models-llms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ai.googleblog.com/2020/07/announcing-scann-efficient-vector.html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en.wikipedia.org/wiki/Locality-sensitive_hashing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facebookresearch/faiss" TargetMode="External"/><Relationship Id="rId5" Type="http://schemas.openxmlformats.org/officeDocument/2006/relationships/hyperlink" Target="https://arxiv.org/abs/1603.09320" TargetMode="External"/><Relationship Id="rId4" Type="http://schemas.openxmlformats.org/officeDocument/2006/relationships/hyperlink" Target="https://github.com/spotify/annoy" TargetMode="External"/><Relationship Id="rId9" Type="http://schemas.openxmlformats.org/officeDocument/2006/relationships/image" Target="../media/image4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g"/><Relationship Id="rId4" Type="http://schemas.openxmlformats.org/officeDocument/2006/relationships/hyperlink" Target="https://github.com/facebookresearch/faiss/issues/1922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inecone.io/learn/what-is-similarity-search/" TargetMode="External"/><Relationship Id="rId4" Type="http://schemas.openxmlformats.org/officeDocument/2006/relationships/image" Target="../media/image5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0819" y="1104900"/>
            <a:ext cx="7469981" cy="48453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6561"/>
              </a:lnSpc>
            </a:pPr>
            <a:endParaRPr lang="en-IN" sz="7500" spc="-100" dirty="0" smtClean="0">
              <a:solidFill>
                <a:schemeClr val="accent2">
                  <a:lumMod val="75000"/>
                </a:schemeClr>
              </a:solidFill>
              <a:latin typeface="Lucida Sans Unicode"/>
              <a:cs typeface="Lucida Sans Unicode"/>
            </a:endParaRPr>
          </a:p>
          <a:p>
            <a:pPr>
              <a:lnSpc>
                <a:spcPts val="6561"/>
              </a:lnSpc>
            </a:pPr>
            <a:r>
              <a:rPr lang="en-IN" sz="7500" spc="-100" dirty="0">
                <a:solidFill>
                  <a:schemeClr val="accent2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lang="en-IN" sz="7500" spc="-100" dirty="0" smtClean="0">
                <a:solidFill>
                  <a:schemeClr val="accent2">
                    <a:lumMod val="75000"/>
                  </a:schemeClr>
                </a:solidFill>
                <a:latin typeface="Lucida Sans Unicode"/>
                <a:cs typeface="Lucida Sans Unicode"/>
              </a:rPr>
              <a:t>  </a:t>
            </a:r>
            <a:r>
              <a:rPr lang="en-IN" sz="7500" spc="-100" dirty="0" smtClean="0">
                <a:solidFill>
                  <a:srgbClr val="FF0000"/>
                </a:solidFill>
                <a:latin typeface="Lucida Sans Unicode"/>
                <a:cs typeface="Lucida Sans Unicode"/>
              </a:rPr>
              <a:t>Introduction       	to </a:t>
            </a:r>
            <a:r>
              <a:rPr lang="en-IN" sz="7500" spc="-100" dirty="0" smtClean="0">
                <a:solidFill>
                  <a:schemeClr val="bg1"/>
                </a:solidFill>
                <a:latin typeface="Lucida Sans Unicode"/>
                <a:cs typeface="Lucida Sans Unicode"/>
              </a:rPr>
              <a:t>Large</a:t>
            </a:r>
          </a:p>
          <a:p>
            <a:pPr>
              <a:lnSpc>
                <a:spcPts val="6561"/>
              </a:lnSpc>
            </a:pPr>
            <a:r>
              <a:rPr lang="en-IN" sz="7500" spc="-100" dirty="0" smtClean="0">
                <a:solidFill>
                  <a:srgbClr val="F9F6F4"/>
                </a:solidFill>
                <a:latin typeface="Lucida Sans Unicode"/>
                <a:cs typeface="Lucida Sans Unicode"/>
              </a:rPr>
              <a:t> </a:t>
            </a:r>
            <a:r>
              <a:rPr lang="en-IN" sz="7500" spc="-95" dirty="0" smtClean="0">
                <a:solidFill>
                  <a:srgbClr val="F9F6F4"/>
                </a:solidFill>
                <a:latin typeface="Lucida Sans Unicode"/>
                <a:cs typeface="Lucida Sans Unicode"/>
              </a:rPr>
              <a:t>  </a:t>
            </a:r>
            <a:r>
              <a:rPr lang="en-IN" sz="7500" spc="-110" dirty="0" smtClean="0">
                <a:solidFill>
                  <a:srgbClr val="F9F6F4"/>
                </a:solidFill>
                <a:latin typeface="Lucida Sans Unicode"/>
                <a:cs typeface="Lucida Sans Unicode"/>
              </a:rPr>
              <a:t>Langua</a:t>
            </a:r>
            <a:r>
              <a:rPr lang="en-IN" sz="7500" spc="-445" dirty="0" smtClean="0">
                <a:solidFill>
                  <a:srgbClr val="F9F6F4"/>
                </a:solidFill>
                <a:latin typeface="Lucida Sans Unicode"/>
                <a:cs typeface="Lucida Sans Unicode"/>
              </a:rPr>
              <a:t>g</a:t>
            </a:r>
            <a:r>
              <a:rPr lang="en-IN" sz="7500" spc="90" dirty="0" smtClean="0">
                <a:solidFill>
                  <a:srgbClr val="F9F6F4"/>
                </a:solidFill>
                <a:latin typeface="Lucida Sans Unicode"/>
                <a:cs typeface="Lucida Sans Unicode"/>
              </a:rPr>
              <a:t>e</a:t>
            </a:r>
          </a:p>
          <a:p>
            <a:pPr>
              <a:lnSpc>
                <a:spcPts val="6561"/>
              </a:lnSpc>
            </a:pPr>
            <a:r>
              <a:rPr lang="en-IN" sz="7500" spc="90" dirty="0" smtClean="0">
                <a:solidFill>
                  <a:srgbClr val="F9F6F4"/>
                </a:solidFill>
                <a:latin typeface="Lucida Sans Unicode"/>
                <a:cs typeface="Lucida Sans Unicode"/>
              </a:rPr>
              <a:t>   </a:t>
            </a:r>
            <a:r>
              <a:rPr lang="en-IN" sz="7500" spc="-45" dirty="0" smtClean="0">
                <a:solidFill>
                  <a:srgbClr val="F9F6F4"/>
                </a:solidFill>
                <a:latin typeface="Lucida Sans Unicode"/>
                <a:cs typeface="Lucida Sans Unicode"/>
              </a:rPr>
              <a:t>Models</a:t>
            </a:r>
            <a:endParaRPr lang="en-IN" sz="7500" dirty="0">
              <a:latin typeface="Lucida Sans Unicode"/>
              <a:cs typeface="Lucida Sans Unicode"/>
            </a:endParaRPr>
          </a:p>
          <a:p>
            <a:pPr marL="0" indent="0">
              <a:lnSpc>
                <a:spcPts val="6561"/>
              </a:lnSpc>
              <a:buNone/>
            </a:pP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438151" y="3048001"/>
            <a:ext cx="8324850" cy="4838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299686" y="5578197"/>
            <a:ext cx="3322677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Box 10"/>
          <p:cNvSpPr txBox="1"/>
          <p:nvPr/>
        </p:nvSpPr>
        <p:spPr>
          <a:xfrm>
            <a:off x="151495" y="1377136"/>
            <a:ext cx="11984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dirty="0" smtClean="0">
                <a:solidFill>
                  <a:schemeClr val="bg1"/>
                </a:solidFill>
              </a:rPr>
              <a:t>DISADVANTAGES OF RNN AND LSTM OVER TRANSFORMER ARCHITECTURE .. </a:t>
            </a:r>
            <a:endParaRPr lang="en-IN" sz="4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688" y="4209455"/>
            <a:ext cx="11338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https://ai.stackexchange.com/questions/20075/why-does-the-transformer-do-better-than-rnn-and-lstm-in-long-range-context-depen</a:t>
            </a:r>
          </a:p>
        </p:txBody>
      </p:sp>
    </p:spTree>
    <p:extLst>
      <p:ext uri="{BB962C8B-B14F-4D97-AF65-F5344CB8AC3E}">
        <p14:creationId xmlns:p14="http://schemas.microsoft.com/office/powerpoint/2010/main" val="87986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74722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Box 10"/>
          <p:cNvSpPr txBox="1"/>
          <p:nvPr/>
        </p:nvSpPr>
        <p:spPr>
          <a:xfrm>
            <a:off x="629919" y="1625600"/>
            <a:ext cx="66621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spc="5" dirty="0" smtClean="0">
                <a:solidFill>
                  <a:schemeClr val="bg1"/>
                </a:solidFill>
              </a:rPr>
              <a:t>What is word embedding</a:t>
            </a:r>
            <a:endParaRPr lang="en-IN" sz="3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9919" y="2984406"/>
            <a:ext cx="3923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spc="-15" dirty="0">
                <a:solidFill>
                  <a:schemeClr val="bg1"/>
                </a:solidFill>
              </a:rPr>
              <a:t>Represent</a:t>
            </a:r>
            <a:r>
              <a:rPr lang="en-IN" sz="2000" spc="-254" dirty="0">
                <a:solidFill>
                  <a:schemeClr val="bg1"/>
                </a:solidFill>
              </a:rPr>
              <a:t> </a:t>
            </a:r>
            <a:r>
              <a:rPr lang="en-IN" sz="2000" spc="-50" dirty="0">
                <a:solidFill>
                  <a:schemeClr val="bg1"/>
                </a:solidFill>
              </a:rPr>
              <a:t>words</a:t>
            </a:r>
            <a:r>
              <a:rPr lang="en-IN" sz="2000" spc="-254" dirty="0">
                <a:solidFill>
                  <a:schemeClr val="bg1"/>
                </a:solidFill>
              </a:rPr>
              <a:t> </a:t>
            </a:r>
            <a:r>
              <a:rPr lang="en-IN" sz="2000" spc="-35" dirty="0">
                <a:solidFill>
                  <a:schemeClr val="bg1"/>
                </a:solidFill>
              </a:rPr>
              <a:t>with</a:t>
            </a:r>
            <a:r>
              <a:rPr lang="en-IN" sz="2000" spc="-254" dirty="0">
                <a:solidFill>
                  <a:schemeClr val="bg1"/>
                </a:solidFill>
              </a:rPr>
              <a:t> </a:t>
            </a:r>
            <a:r>
              <a:rPr lang="en-IN" sz="2000" spc="30" dirty="0">
                <a:solidFill>
                  <a:schemeClr val="bg1"/>
                </a:solidFill>
              </a:rPr>
              <a:t>vectors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5" name="object 3"/>
          <p:cNvSpPr/>
          <p:nvPr/>
        </p:nvSpPr>
        <p:spPr>
          <a:xfrm>
            <a:off x="4789625" y="6387695"/>
            <a:ext cx="7189470" cy="17145"/>
          </a:xfrm>
          <a:custGeom>
            <a:avLst/>
            <a:gdLst/>
            <a:ahLst/>
            <a:cxnLst/>
            <a:rect l="l" t="t" r="r" b="b"/>
            <a:pathLst>
              <a:path w="7189470" h="17145">
                <a:moveTo>
                  <a:pt x="7188956" y="17144"/>
                </a:moveTo>
                <a:lnTo>
                  <a:pt x="0" y="17144"/>
                </a:lnTo>
                <a:lnTo>
                  <a:pt x="0" y="0"/>
                </a:lnTo>
                <a:lnTo>
                  <a:pt x="7188956" y="0"/>
                </a:lnTo>
                <a:lnTo>
                  <a:pt x="7188956" y="17144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/>
          <p:cNvSpPr txBox="1"/>
          <p:nvPr/>
        </p:nvSpPr>
        <p:spPr>
          <a:xfrm>
            <a:off x="1243824" y="3599238"/>
            <a:ext cx="6845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latin typeface="Microsoft Sans Serif"/>
                <a:cs typeface="Microsoft Sans Serif"/>
              </a:rPr>
              <a:t>“</a:t>
            </a:r>
            <a:r>
              <a:rPr sz="14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pup</a:t>
            </a:r>
            <a:r>
              <a:rPr sz="1400" spc="20" dirty="0">
                <a:solidFill>
                  <a:schemeClr val="bg1"/>
                </a:solidFill>
                <a:latin typeface="Microsoft Sans Serif"/>
                <a:cs typeface="Microsoft Sans Serif"/>
              </a:rPr>
              <a:t>p</a:t>
            </a:r>
            <a:r>
              <a:rPr sz="1400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y</a:t>
            </a:r>
            <a:r>
              <a:rPr sz="1400" spc="60" dirty="0">
                <a:latin typeface="Microsoft Sans Serif"/>
                <a:cs typeface="Microsoft Sans Serif"/>
              </a:rPr>
              <a:t>”</a:t>
            </a:r>
            <a:endParaRPr sz="1400" dirty="0">
              <a:latin typeface="Microsoft Sans Serif"/>
              <a:cs typeface="Microsoft Sans Serif"/>
            </a:endParaRPr>
          </a:p>
        </p:txBody>
      </p:sp>
      <p:grpSp>
        <p:nvGrpSpPr>
          <p:cNvPr id="18" name="object 6"/>
          <p:cNvGrpSpPr/>
          <p:nvPr/>
        </p:nvGrpSpPr>
        <p:grpSpPr>
          <a:xfrm>
            <a:off x="2404362" y="3708416"/>
            <a:ext cx="811530" cy="41275"/>
            <a:chOff x="2404362" y="3708416"/>
            <a:chExt cx="811530" cy="41275"/>
          </a:xfrm>
        </p:grpSpPr>
        <p:sp>
          <p:nvSpPr>
            <p:cNvPr id="19" name="object 7"/>
            <p:cNvSpPr/>
            <p:nvPr/>
          </p:nvSpPr>
          <p:spPr>
            <a:xfrm>
              <a:off x="2409125" y="3728910"/>
              <a:ext cx="758825" cy="10160"/>
            </a:xfrm>
            <a:custGeom>
              <a:avLst/>
              <a:gdLst/>
              <a:ahLst/>
              <a:cxnLst/>
              <a:rect l="l" t="t" r="r" b="b"/>
              <a:pathLst>
                <a:path w="758825" h="10160">
                  <a:moveTo>
                    <a:pt x="0" y="9763"/>
                  </a:moveTo>
                  <a:lnTo>
                    <a:pt x="758254" y="0"/>
                  </a:lnTo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8"/>
            <p:cNvSpPr/>
            <p:nvPr/>
          </p:nvSpPr>
          <p:spPr>
            <a:xfrm>
              <a:off x="3167177" y="37131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05" y="31462"/>
                  </a:moveTo>
                  <a:lnTo>
                    <a:pt x="0" y="0"/>
                  </a:lnTo>
                  <a:lnTo>
                    <a:pt x="43424" y="15174"/>
                  </a:lnTo>
                  <a:lnTo>
                    <a:pt x="405" y="31462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9"/>
            <p:cNvSpPr/>
            <p:nvPr/>
          </p:nvSpPr>
          <p:spPr>
            <a:xfrm>
              <a:off x="3167177" y="37131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05" y="31462"/>
                  </a:moveTo>
                  <a:lnTo>
                    <a:pt x="43424" y="15174"/>
                  </a:lnTo>
                  <a:lnTo>
                    <a:pt x="0" y="0"/>
                  </a:lnTo>
                  <a:lnTo>
                    <a:pt x="405" y="31462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10"/>
          <p:cNvGrpSpPr/>
          <p:nvPr/>
        </p:nvGrpSpPr>
        <p:grpSpPr>
          <a:xfrm>
            <a:off x="3446600" y="3392999"/>
            <a:ext cx="1587500" cy="681355"/>
            <a:chOff x="3446600" y="3392999"/>
            <a:chExt cx="1587500" cy="681355"/>
          </a:xfrm>
        </p:grpSpPr>
        <p:sp>
          <p:nvSpPr>
            <p:cNvPr id="23" name="object 11"/>
            <p:cNvSpPr/>
            <p:nvPr/>
          </p:nvSpPr>
          <p:spPr>
            <a:xfrm>
              <a:off x="3456125" y="3402524"/>
              <a:ext cx="1568450" cy="662305"/>
            </a:xfrm>
            <a:custGeom>
              <a:avLst/>
              <a:gdLst/>
              <a:ahLst/>
              <a:cxnLst/>
              <a:rect l="l" t="t" r="r" b="b"/>
              <a:pathLst>
                <a:path w="1568450" h="662304">
                  <a:moveTo>
                    <a:pt x="1568099" y="661799"/>
                  </a:moveTo>
                  <a:lnTo>
                    <a:pt x="0" y="661799"/>
                  </a:lnTo>
                  <a:lnTo>
                    <a:pt x="0" y="110302"/>
                  </a:lnTo>
                  <a:lnTo>
                    <a:pt x="110302" y="0"/>
                  </a:lnTo>
                  <a:lnTo>
                    <a:pt x="1457797" y="0"/>
                  </a:lnTo>
                  <a:lnTo>
                    <a:pt x="1568099" y="110302"/>
                  </a:lnTo>
                  <a:lnTo>
                    <a:pt x="1568099" y="661799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2"/>
            <p:cNvSpPr/>
            <p:nvPr/>
          </p:nvSpPr>
          <p:spPr>
            <a:xfrm>
              <a:off x="3456125" y="3402524"/>
              <a:ext cx="1568450" cy="662305"/>
            </a:xfrm>
            <a:custGeom>
              <a:avLst/>
              <a:gdLst/>
              <a:ahLst/>
              <a:cxnLst/>
              <a:rect l="l" t="t" r="r" b="b"/>
              <a:pathLst>
                <a:path w="1568450" h="662304">
                  <a:moveTo>
                    <a:pt x="110302" y="0"/>
                  </a:moveTo>
                  <a:lnTo>
                    <a:pt x="1457797" y="0"/>
                  </a:lnTo>
                  <a:lnTo>
                    <a:pt x="1568099" y="110302"/>
                  </a:lnTo>
                  <a:lnTo>
                    <a:pt x="1568099" y="661799"/>
                  </a:lnTo>
                  <a:lnTo>
                    <a:pt x="0" y="661799"/>
                  </a:lnTo>
                  <a:lnTo>
                    <a:pt x="0" y="110302"/>
                  </a:lnTo>
                  <a:lnTo>
                    <a:pt x="110302" y="0"/>
                  </a:lnTo>
                  <a:close/>
                </a:path>
              </a:pathLst>
            </a:custGeom>
            <a:ln w="19049">
              <a:solidFill>
                <a:srgbClr val="1B51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3"/>
          <p:cNvSpPr txBox="1"/>
          <p:nvPr/>
        </p:nvSpPr>
        <p:spPr>
          <a:xfrm>
            <a:off x="5099062" y="3531638"/>
            <a:ext cx="835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2325" algn="l"/>
              </a:tabLst>
            </a:pPr>
            <a:r>
              <a:rPr sz="1400" u="heavy" dirty="0">
                <a:uFill>
                  <a:solidFill>
                    <a:srgbClr val="FF5F46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6" name="object 14"/>
          <p:cNvSpPr txBox="1"/>
          <p:nvPr/>
        </p:nvSpPr>
        <p:spPr>
          <a:xfrm>
            <a:off x="3758611" y="3531638"/>
            <a:ext cx="9639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39700" marR="5080" indent="-127635">
              <a:lnSpc>
                <a:spcPts val="1650"/>
              </a:lnSpc>
              <a:spcBef>
                <a:spcPts val="180"/>
              </a:spcBef>
            </a:pPr>
            <a:r>
              <a:rPr sz="1400" spc="25" dirty="0">
                <a:latin typeface="Microsoft Sans Serif"/>
                <a:cs typeface="Microsoft Sans Serif"/>
              </a:rPr>
              <a:t>Embedding  </a:t>
            </a:r>
            <a:r>
              <a:rPr sz="1400" spc="55" dirty="0">
                <a:latin typeface="Microsoft Sans Serif"/>
                <a:cs typeface="Microsoft Sans Serif"/>
              </a:rPr>
              <a:t>function</a:t>
            </a:r>
            <a:endParaRPr sz="1400" dirty="0">
              <a:latin typeface="Microsoft Sans Serif"/>
              <a:cs typeface="Microsoft Sans Serif"/>
            </a:endParaRPr>
          </a:p>
        </p:txBody>
      </p:sp>
      <p:grpSp>
        <p:nvGrpSpPr>
          <p:cNvPr id="27" name="object 15"/>
          <p:cNvGrpSpPr/>
          <p:nvPr/>
        </p:nvGrpSpPr>
        <p:grpSpPr>
          <a:xfrm>
            <a:off x="5869814" y="3733041"/>
            <a:ext cx="53340" cy="41275"/>
            <a:chOff x="5869814" y="3733041"/>
            <a:chExt cx="53340" cy="41275"/>
          </a:xfrm>
        </p:grpSpPr>
        <p:sp>
          <p:nvSpPr>
            <p:cNvPr id="28" name="object 16"/>
            <p:cNvSpPr/>
            <p:nvPr/>
          </p:nvSpPr>
          <p:spPr>
            <a:xfrm>
              <a:off x="5874577" y="37378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04" y="31462"/>
                  </a:moveTo>
                  <a:lnTo>
                    <a:pt x="0" y="0"/>
                  </a:lnTo>
                  <a:lnTo>
                    <a:pt x="43423" y="15174"/>
                  </a:lnTo>
                  <a:lnTo>
                    <a:pt x="404" y="31462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7"/>
            <p:cNvSpPr/>
            <p:nvPr/>
          </p:nvSpPr>
          <p:spPr>
            <a:xfrm>
              <a:off x="5874577" y="37378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04" y="31462"/>
                  </a:moveTo>
                  <a:lnTo>
                    <a:pt x="43423" y="15174"/>
                  </a:lnTo>
                  <a:lnTo>
                    <a:pt x="0" y="0"/>
                  </a:lnTo>
                  <a:lnTo>
                    <a:pt x="404" y="31462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18"/>
          <p:cNvSpPr txBox="1"/>
          <p:nvPr/>
        </p:nvSpPr>
        <p:spPr>
          <a:xfrm>
            <a:off x="6097249" y="3623863"/>
            <a:ext cx="14916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chemeClr val="bg1"/>
                </a:solidFill>
                <a:latin typeface="Microsoft Sans Serif"/>
                <a:cs typeface="Microsoft Sans Serif"/>
              </a:rPr>
              <a:t>[</a:t>
            </a:r>
            <a:r>
              <a:rPr sz="1400" spc="90" dirty="0">
                <a:solidFill>
                  <a:schemeClr val="bg1"/>
                </a:solidFill>
                <a:latin typeface="Microsoft Sans Serif"/>
                <a:cs typeface="Microsoft Sans Serif"/>
              </a:rPr>
              <a:t>0</a:t>
            </a:r>
            <a:r>
              <a:rPr sz="1400" spc="-75" dirty="0">
                <a:solidFill>
                  <a:schemeClr val="bg1"/>
                </a:solidFill>
                <a:latin typeface="Microsoft Sans Serif"/>
                <a:cs typeface="Microsoft Sans Serif"/>
              </a:rPr>
              <a:t>.2,</a:t>
            </a:r>
            <a:r>
              <a:rPr sz="14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400" spc="-130" dirty="0">
                <a:solidFill>
                  <a:schemeClr val="bg1"/>
                </a:solidFill>
                <a:latin typeface="Microsoft Sans Serif"/>
                <a:cs typeface="Microsoft Sans Serif"/>
              </a:rPr>
              <a:t>1.5,</a:t>
            </a:r>
            <a:r>
              <a:rPr sz="14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400" spc="114" dirty="0">
                <a:solidFill>
                  <a:schemeClr val="bg1"/>
                </a:solidFill>
                <a:latin typeface="Microsoft Sans Serif"/>
                <a:cs typeface="Microsoft Sans Serif"/>
              </a:rPr>
              <a:t>0</a:t>
            </a:r>
            <a:r>
              <a:rPr sz="1400" spc="-160" dirty="0">
                <a:solidFill>
                  <a:schemeClr val="bg1"/>
                </a:solidFill>
                <a:latin typeface="Microsoft Sans Serif"/>
                <a:cs typeface="Microsoft Sans Serif"/>
              </a:rPr>
              <a:t>.</a:t>
            </a:r>
            <a:r>
              <a:rPr sz="1400" spc="100" dirty="0">
                <a:solidFill>
                  <a:schemeClr val="bg1"/>
                </a:solidFill>
                <a:latin typeface="Microsoft Sans Serif"/>
                <a:cs typeface="Microsoft Sans Serif"/>
              </a:rPr>
              <a:t>6</a:t>
            </a:r>
            <a:r>
              <a:rPr sz="14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chemeClr val="bg1"/>
                </a:solidFill>
                <a:latin typeface="Microsoft Sans Serif"/>
                <a:cs typeface="Microsoft Sans Serif"/>
              </a:rPr>
              <a:t>….</a:t>
            </a:r>
            <a:r>
              <a:rPr sz="14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400" spc="114" dirty="0">
                <a:solidFill>
                  <a:schemeClr val="bg1"/>
                </a:solidFill>
                <a:latin typeface="Microsoft Sans Serif"/>
                <a:cs typeface="Microsoft Sans Serif"/>
              </a:rPr>
              <a:t>0</a:t>
            </a:r>
            <a:r>
              <a:rPr sz="1400" spc="-160" dirty="0">
                <a:solidFill>
                  <a:schemeClr val="bg1"/>
                </a:solidFill>
                <a:latin typeface="Microsoft Sans Serif"/>
                <a:cs typeface="Microsoft Sans Serif"/>
              </a:rPr>
              <a:t>.</a:t>
            </a:r>
            <a:r>
              <a:rPr sz="1400" spc="75" dirty="0">
                <a:solidFill>
                  <a:schemeClr val="bg1"/>
                </a:solidFill>
                <a:latin typeface="Microsoft Sans Serif"/>
                <a:cs typeface="Microsoft Sans Serif"/>
              </a:rPr>
              <a:t>6]</a:t>
            </a:r>
            <a:endParaRPr sz="14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31" name="object 19"/>
          <p:cNvGrpSpPr/>
          <p:nvPr/>
        </p:nvGrpSpPr>
        <p:grpSpPr>
          <a:xfrm>
            <a:off x="1664511" y="4101081"/>
            <a:ext cx="902335" cy="995044"/>
            <a:chOff x="1664511" y="4101081"/>
            <a:chExt cx="902335" cy="995044"/>
          </a:xfrm>
        </p:grpSpPr>
        <p:sp>
          <p:nvSpPr>
            <p:cNvPr id="32" name="object 20"/>
            <p:cNvSpPr/>
            <p:nvPr/>
          </p:nvSpPr>
          <p:spPr>
            <a:xfrm>
              <a:off x="1698295" y="4137878"/>
              <a:ext cx="863600" cy="953135"/>
            </a:xfrm>
            <a:custGeom>
              <a:avLst/>
              <a:gdLst/>
              <a:ahLst/>
              <a:cxnLst/>
              <a:rect l="l" t="t" r="r" b="b"/>
              <a:pathLst>
                <a:path w="863600" h="953135">
                  <a:moveTo>
                    <a:pt x="863429" y="95304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1"/>
            <p:cNvSpPr/>
            <p:nvPr/>
          </p:nvSpPr>
          <p:spPr>
            <a:xfrm>
              <a:off x="1669274" y="4105844"/>
              <a:ext cx="41275" cy="43180"/>
            </a:xfrm>
            <a:custGeom>
              <a:avLst/>
              <a:gdLst/>
              <a:ahLst/>
              <a:cxnLst/>
              <a:rect l="l" t="t" r="r" b="b"/>
              <a:pathLst>
                <a:path w="41275" h="43179">
                  <a:moveTo>
                    <a:pt x="17362" y="42596"/>
                  </a:moveTo>
                  <a:lnTo>
                    <a:pt x="0" y="0"/>
                  </a:lnTo>
                  <a:lnTo>
                    <a:pt x="40680" y="21470"/>
                  </a:lnTo>
                  <a:lnTo>
                    <a:pt x="17362" y="42596"/>
                  </a:lnTo>
                  <a:close/>
                </a:path>
              </a:pathLst>
            </a:custGeom>
            <a:solidFill>
              <a:srgbClr val="1B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2"/>
            <p:cNvSpPr/>
            <p:nvPr/>
          </p:nvSpPr>
          <p:spPr>
            <a:xfrm>
              <a:off x="1669274" y="4105844"/>
              <a:ext cx="41275" cy="43180"/>
            </a:xfrm>
            <a:custGeom>
              <a:avLst/>
              <a:gdLst/>
              <a:ahLst/>
              <a:cxnLst/>
              <a:rect l="l" t="t" r="r" b="b"/>
              <a:pathLst>
                <a:path w="41275" h="43179">
                  <a:moveTo>
                    <a:pt x="40680" y="21470"/>
                  </a:moveTo>
                  <a:lnTo>
                    <a:pt x="0" y="0"/>
                  </a:lnTo>
                  <a:lnTo>
                    <a:pt x="17362" y="42596"/>
                  </a:lnTo>
                  <a:lnTo>
                    <a:pt x="40680" y="21470"/>
                  </a:lnTo>
                  <a:close/>
                </a:path>
              </a:pathLst>
            </a:custGeom>
            <a:ln w="9524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23"/>
          <p:cNvGrpSpPr/>
          <p:nvPr/>
        </p:nvGrpSpPr>
        <p:grpSpPr>
          <a:xfrm>
            <a:off x="6919257" y="4162535"/>
            <a:ext cx="101600" cy="933450"/>
            <a:chOff x="6919257" y="4162535"/>
            <a:chExt cx="101600" cy="933450"/>
          </a:xfrm>
        </p:grpSpPr>
        <p:sp>
          <p:nvSpPr>
            <p:cNvPr id="36" name="object 24"/>
            <p:cNvSpPr/>
            <p:nvPr/>
          </p:nvSpPr>
          <p:spPr>
            <a:xfrm>
              <a:off x="6939694" y="4210362"/>
              <a:ext cx="76200" cy="880744"/>
            </a:xfrm>
            <a:custGeom>
              <a:avLst/>
              <a:gdLst/>
              <a:ahLst/>
              <a:cxnLst/>
              <a:rect l="l" t="t" r="r" b="b"/>
              <a:pathLst>
                <a:path w="76200" h="880745">
                  <a:moveTo>
                    <a:pt x="76080" y="88056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5"/>
            <p:cNvSpPr/>
            <p:nvPr/>
          </p:nvSpPr>
          <p:spPr>
            <a:xfrm>
              <a:off x="6924020" y="4167297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0" y="44419"/>
                  </a:moveTo>
                  <a:lnTo>
                    <a:pt x="11953" y="0"/>
                  </a:lnTo>
                  <a:lnTo>
                    <a:pt x="31348" y="41710"/>
                  </a:lnTo>
                  <a:lnTo>
                    <a:pt x="0" y="44419"/>
                  </a:lnTo>
                  <a:close/>
                </a:path>
              </a:pathLst>
            </a:custGeom>
            <a:solidFill>
              <a:srgbClr val="1B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6"/>
            <p:cNvSpPr/>
            <p:nvPr/>
          </p:nvSpPr>
          <p:spPr>
            <a:xfrm>
              <a:off x="6924020" y="4167297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31348" y="41710"/>
                  </a:moveTo>
                  <a:lnTo>
                    <a:pt x="11953" y="0"/>
                  </a:lnTo>
                  <a:lnTo>
                    <a:pt x="0" y="44419"/>
                  </a:lnTo>
                  <a:lnTo>
                    <a:pt x="31348" y="41710"/>
                  </a:lnTo>
                  <a:close/>
                </a:path>
              </a:pathLst>
            </a:custGeom>
            <a:ln w="9524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27"/>
          <p:cNvSpPr txBox="1"/>
          <p:nvPr/>
        </p:nvSpPr>
        <p:spPr>
          <a:xfrm>
            <a:off x="848290" y="4170664"/>
            <a:ext cx="1785532" cy="294953"/>
          </a:xfrm>
          <a:prstGeom prst="rect">
            <a:avLst/>
          </a:prstGeom>
          <a:solidFill>
            <a:srgbClr val="F9F6F4"/>
          </a:solidFill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spc="50" dirty="0">
                <a:latin typeface="Microsoft Sans Serif"/>
                <a:cs typeface="Microsoft Sans Serif"/>
              </a:rPr>
              <a:t>word/token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0" name="object 28"/>
          <p:cNvSpPr/>
          <p:nvPr/>
        </p:nvSpPr>
        <p:spPr>
          <a:xfrm>
            <a:off x="1254291" y="3875626"/>
            <a:ext cx="732155" cy="220345"/>
          </a:xfrm>
          <a:custGeom>
            <a:avLst/>
            <a:gdLst/>
            <a:ahLst/>
            <a:cxnLst/>
            <a:rect l="l" t="t" r="r" b="b"/>
            <a:pathLst>
              <a:path w="732155" h="220345">
                <a:moveTo>
                  <a:pt x="731699" y="0"/>
                </a:moveTo>
                <a:lnTo>
                  <a:pt x="729567" y="21550"/>
                </a:lnTo>
                <a:lnTo>
                  <a:pt x="723330" y="42075"/>
                </a:lnTo>
                <a:lnTo>
                  <a:pt x="699496" y="77746"/>
                </a:lnTo>
                <a:lnTo>
                  <a:pt x="663826" y="101580"/>
                </a:lnTo>
                <a:lnTo>
                  <a:pt x="621749" y="109949"/>
                </a:lnTo>
                <a:lnTo>
                  <a:pt x="515531" y="109949"/>
                </a:lnTo>
                <a:lnTo>
                  <a:pt x="472733" y="118590"/>
                </a:lnTo>
                <a:lnTo>
                  <a:pt x="437784" y="142153"/>
                </a:lnTo>
                <a:lnTo>
                  <a:pt x="414221" y="177102"/>
                </a:lnTo>
                <a:lnTo>
                  <a:pt x="405581" y="219899"/>
                </a:lnTo>
                <a:lnTo>
                  <a:pt x="396940" y="177102"/>
                </a:lnTo>
                <a:lnTo>
                  <a:pt x="373377" y="142153"/>
                </a:lnTo>
                <a:lnTo>
                  <a:pt x="338428" y="118590"/>
                </a:lnTo>
                <a:lnTo>
                  <a:pt x="295631" y="109949"/>
                </a:lnTo>
                <a:lnTo>
                  <a:pt x="109949" y="109949"/>
                </a:lnTo>
                <a:lnTo>
                  <a:pt x="67152" y="101309"/>
                </a:lnTo>
                <a:lnTo>
                  <a:pt x="32203" y="77746"/>
                </a:lnTo>
                <a:lnTo>
                  <a:pt x="8640" y="42797"/>
                </a:lnTo>
                <a:lnTo>
                  <a:pt x="0" y="0"/>
                </a:lnTo>
              </a:path>
            </a:pathLst>
          </a:custGeom>
          <a:ln w="9524">
            <a:solidFill>
              <a:srgbClr val="1B3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29"/>
          <p:cNvSpPr txBox="1"/>
          <p:nvPr/>
        </p:nvSpPr>
        <p:spPr>
          <a:xfrm>
            <a:off x="3290657" y="4523906"/>
            <a:ext cx="1964689" cy="615950"/>
          </a:xfrm>
          <a:prstGeom prst="rect">
            <a:avLst/>
          </a:prstGeom>
          <a:solidFill>
            <a:srgbClr val="F9F6F4"/>
          </a:solidFill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117475" marR="62230" indent="55880">
              <a:lnSpc>
                <a:spcPct val="100000"/>
              </a:lnSpc>
              <a:spcBef>
                <a:spcPts val="620"/>
              </a:spcBef>
            </a:pPr>
            <a:r>
              <a:rPr sz="1400" spc="50" dirty="0">
                <a:latin typeface="Microsoft Sans Serif"/>
                <a:cs typeface="Microsoft Sans Serif"/>
              </a:rPr>
              <a:t>Pre-trained </a:t>
            </a:r>
            <a:r>
              <a:rPr sz="1400" spc="40" dirty="0">
                <a:latin typeface="Microsoft Sans Serif"/>
                <a:cs typeface="Microsoft Sans Serif"/>
              </a:rPr>
              <a:t>module 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(eg.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u="heavy" spc="4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4"/>
              </a:rPr>
              <a:t>word2vec</a:t>
            </a:r>
            <a:r>
              <a:rPr sz="1400" spc="-20" dirty="0">
                <a:solidFill>
                  <a:srgbClr val="FF3621"/>
                </a:solidFill>
                <a:latin typeface="Microsoft Sans Serif"/>
                <a:cs typeface="Microsoft Sans Serif"/>
                <a:hlinkClick r:id="rId4"/>
              </a:rPr>
              <a:t> </a:t>
            </a:r>
            <a:r>
              <a:rPr sz="1400" spc="45" dirty="0">
                <a:latin typeface="Microsoft Sans Serif"/>
                <a:cs typeface="Microsoft Sans Serif"/>
              </a:rPr>
              <a:t>model)</a:t>
            </a:r>
            <a:endParaRPr sz="1400" dirty="0">
              <a:latin typeface="Microsoft Sans Serif"/>
              <a:cs typeface="Microsoft Sans Serif"/>
            </a:endParaRPr>
          </a:p>
        </p:txBody>
      </p:sp>
      <p:grpSp>
        <p:nvGrpSpPr>
          <p:cNvPr id="42" name="object 30"/>
          <p:cNvGrpSpPr/>
          <p:nvPr/>
        </p:nvGrpSpPr>
        <p:grpSpPr>
          <a:xfrm>
            <a:off x="4223009" y="4073461"/>
            <a:ext cx="84455" cy="1022350"/>
            <a:chOff x="4223009" y="4073461"/>
            <a:chExt cx="84455" cy="1022350"/>
          </a:xfrm>
        </p:grpSpPr>
        <p:sp>
          <p:nvSpPr>
            <p:cNvPr id="43" name="object 31"/>
            <p:cNvSpPr/>
            <p:nvPr/>
          </p:nvSpPr>
          <p:spPr>
            <a:xfrm>
              <a:off x="4243475" y="4121370"/>
              <a:ext cx="59055" cy="969644"/>
            </a:xfrm>
            <a:custGeom>
              <a:avLst/>
              <a:gdLst/>
              <a:ahLst/>
              <a:cxnLst/>
              <a:rect l="l" t="t" r="r" b="b"/>
              <a:pathLst>
                <a:path w="59054" h="969645">
                  <a:moveTo>
                    <a:pt x="58649" y="96955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2"/>
            <p:cNvSpPr/>
            <p:nvPr/>
          </p:nvSpPr>
          <p:spPr>
            <a:xfrm>
              <a:off x="4227772" y="4078224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0" y="44096"/>
                  </a:moveTo>
                  <a:lnTo>
                    <a:pt x="13093" y="0"/>
                  </a:lnTo>
                  <a:lnTo>
                    <a:pt x="31407" y="42196"/>
                  </a:lnTo>
                  <a:lnTo>
                    <a:pt x="0" y="44096"/>
                  </a:lnTo>
                  <a:close/>
                </a:path>
              </a:pathLst>
            </a:custGeom>
            <a:solidFill>
              <a:srgbClr val="1B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3"/>
            <p:cNvSpPr/>
            <p:nvPr/>
          </p:nvSpPr>
          <p:spPr>
            <a:xfrm>
              <a:off x="4227772" y="4078224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31407" y="42196"/>
                  </a:moveTo>
                  <a:lnTo>
                    <a:pt x="13093" y="0"/>
                  </a:lnTo>
                  <a:lnTo>
                    <a:pt x="0" y="44096"/>
                  </a:lnTo>
                  <a:lnTo>
                    <a:pt x="31407" y="42196"/>
                  </a:lnTo>
                  <a:close/>
                </a:path>
              </a:pathLst>
            </a:custGeom>
            <a:ln w="9524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34"/>
          <p:cNvSpPr txBox="1"/>
          <p:nvPr/>
        </p:nvSpPr>
        <p:spPr>
          <a:xfrm>
            <a:off x="5930232" y="4196028"/>
            <a:ext cx="1951000" cy="510396"/>
          </a:xfrm>
          <a:prstGeom prst="rect">
            <a:avLst/>
          </a:prstGeom>
          <a:solidFill>
            <a:srgbClr val="F9F6F4"/>
          </a:solidFill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140335" marR="131445" indent="546100">
              <a:lnSpc>
                <a:spcPct val="100000"/>
              </a:lnSpc>
              <a:spcBef>
                <a:spcPts val="620"/>
              </a:spcBef>
            </a:pPr>
            <a:r>
              <a:rPr sz="1400" spc="30" dirty="0">
                <a:latin typeface="Microsoft Sans Serif"/>
                <a:cs typeface="Microsoft Sans Serif"/>
              </a:rPr>
              <a:t>Word 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55" dirty="0">
                <a:latin typeface="Microsoft Sans Serif"/>
                <a:cs typeface="Microsoft Sans Serif"/>
              </a:rPr>
              <a:t>embedding/</a:t>
            </a:r>
            <a:r>
              <a:rPr sz="1400" spc="20" dirty="0">
                <a:latin typeface="Microsoft Sans Serif"/>
                <a:cs typeface="Microsoft Sans Serif"/>
              </a:rPr>
              <a:t>v</a:t>
            </a:r>
            <a:r>
              <a:rPr sz="1400" spc="60" dirty="0">
                <a:latin typeface="Microsoft Sans Serif"/>
                <a:cs typeface="Microsoft Sans Serif"/>
              </a:rPr>
              <a:t>e</a:t>
            </a:r>
            <a:r>
              <a:rPr sz="1400" spc="35" dirty="0">
                <a:latin typeface="Microsoft Sans Serif"/>
                <a:cs typeface="Microsoft Sans Serif"/>
              </a:rPr>
              <a:t>c</a:t>
            </a:r>
            <a:r>
              <a:rPr sz="1400" spc="135" dirty="0">
                <a:latin typeface="Microsoft Sans Serif"/>
                <a:cs typeface="Microsoft Sans Serif"/>
              </a:rPr>
              <a:t>t</a:t>
            </a:r>
            <a:r>
              <a:rPr sz="1400" spc="50" dirty="0">
                <a:latin typeface="Microsoft Sans Serif"/>
                <a:cs typeface="Microsoft Sans Serif"/>
              </a:rPr>
              <a:t>or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7" name="object 35"/>
          <p:cNvSpPr/>
          <p:nvPr/>
        </p:nvSpPr>
        <p:spPr>
          <a:xfrm>
            <a:off x="6107608" y="3933525"/>
            <a:ext cx="1492250" cy="220345"/>
          </a:xfrm>
          <a:custGeom>
            <a:avLst/>
            <a:gdLst/>
            <a:ahLst/>
            <a:cxnLst/>
            <a:rect l="l" t="t" r="r" b="b"/>
            <a:pathLst>
              <a:path w="1492250" h="220345">
                <a:moveTo>
                  <a:pt x="1492200" y="0"/>
                </a:moveTo>
                <a:lnTo>
                  <a:pt x="1490068" y="21550"/>
                </a:lnTo>
                <a:lnTo>
                  <a:pt x="1483830" y="42076"/>
                </a:lnTo>
                <a:lnTo>
                  <a:pt x="1459996" y="77746"/>
                </a:lnTo>
                <a:lnTo>
                  <a:pt x="1424326" y="101580"/>
                </a:lnTo>
                <a:lnTo>
                  <a:pt x="1382250" y="109949"/>
                </a:lnTo>
                <a:lnTo>
                  <a:pt x="937076" y="109949"/>
                </a:lnTo>
                <a:lnTo>
                  <a:pt x="894279" y="118590"/>
                </a:lnTo>
                <a:lnTo>
                  <a:pt x="859330" y="142153"/>
                </a:lnTo>
                <a:lnTo>
                  <a:pt x="835767" y="177102"/>
                </a:lnTo>
                <a:lnTo>
                  <a:pt x="827126" y="219899"/>
                </a:lnTo>
                <a:lnTo>
                  <a:pt x="818486" y="177102"/>
                </a:lnTo>
                <a:lnTo>
                  <a:pt x="794923" y="142153"/>
                </a:lnTo>
                <a:lnTo>
                  <a:pt x="759974" y="118590"/>
                </a:lnTo>
                <a:lnTo>
                  <a:pt x="717176" y="109949"/>
                </a:lnTo>
                <a:lnTo>
                  <a:pt x="109949" y="109949"/>
                </a:lnTo>
                <a:lnTo>
                  <a:pt x="67152" y="101309"/>
                </a:lnTo>
                <a:lnTo>
                  <a:pt x="32203" y="77746"/>
                </a:lnTo>
                <a:lnTo>
                  <a:pt x="8640" y="42797"/>
                </a:lnTo>
                <a:lnTo>
                  <a:pt x="0" y="0"/>
                </a:lnTo>
              </a:path>
            </a:pathLst>
          </a:custGeom>
          <a:ln w="9524">
            <a:solidFill>
              <a:srgbClr val="1B3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36"/>
          <p:cNvGrpSpPr/>
          <p:nvPr/>
        </p:nvGrpSpPr>
        <p:grpSpPr>
          <a:xfrm>
            <a:off x="7378004" y="2974537"/>
            <a:ext cx="1460500" cy="518159"/>
            <a:chOff x="7378004" y="2974537"/>
            <a:chExt cx="1460500" cy="518159"/>
          </a:xfrm>
        </p:grpSpPr>
        <p:sp>
          <p:nvSpPr>
            <p:cNvPr id="49" name="object 37"/>
            <p:cNvSpPr/>
            <p:nvPr/>
          </p:nvSpPr>
          <p:spPr>
            <a:xfrm>
              <a:off x="7423565" y="2979299"/>
              <a:ext cx="1410335" cy="494030"/>
            </a:xfrm>
            <a:custGeom>
              <a:avLst/>
              <a:gdLst/>
              <a:ahLst/>
              <a:cxnLst/>
              <a:rect l="l" t="t" r="r" b="b"/>
              <a:pathLst>
                <a:path w="1410334" h="494029">
                  <a:moveTo>
                    <a:pt x="1409759" y="0"/>
                  </a:moveTo>
                  <a:lnTo>
                    <a:pt x="0" y="493517"/>
                  </a:lnTo>
                </a:path>
              </a:pathLst>
            </a:custGeom>
            <a:ln w="9524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38"/>
            <p:cNvSpPr/>
            <p:nvPr/>
          </p:nvSpPr>
          <p:spPr>
            <a:xfrm>
              <a:off x="7382767" y="3457967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5">
                  <a:moveTo>
                    <a:pt x="45995" y="29697"/>
                  </a:moveTo>
                  <a:lnTo>
                    <a:pt x="0" y="29131"/>
                  </a:lnTo>
                  <a:lnTo>
                    <a:pt x="35599" y="0"/>
                  </a:lnTo>
                  <a:lnTo>
                    <a:pt x="45995" y="29697"/>
                  </a:lnTo>
                  <a:close/>
                </a:path>
              </a:pathLst>
            </a:custGeom>
            <a:solidFill>
              <a:srgbClr val="1B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39"/>
            <p:cNvSpPr/>
            <p:nvPr/>
          </p:nvSpPr>
          <p:spPr>
            <a:xfrm>
              <a:off x="7382767" y="3457967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5">
                  <a:moveTo>
                    <a:pt x="35599" y="0"/>
                  </a:moveTo>
                  <a:lnTo>
                    <a:pt x="0" y="29131"/>
                  </a:lnTo>
                  <a:lnTo>
                    <a:pt x="45995" y="29697"/>
                  </a:lnTo>
                  <a:lnTo>
                    <a:pt x="35599" y="0"/>
                  </a:lnTo>
                  <a:close/>
                </a:path>
              </a:pathLst>
            </a:custGeom>
            <a:ln w="9524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40"/>
          <p:cNvSpPr txBox="1"/>
          <p:nvPr/>
        </p:nvSpPr>
        <p:spPr>
          <a:xfrm>
            <a:off x="523425" y="932161"/>
            <a:ext cx="10866755" cy="633507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8395335" marR="670560">
              <a:lnSpc>
                <a:spcPct val="100000"/>
              </a:lnSpc>
              <a:spcBef>
                <a:spcPts val="894"/>
              </a:spcBef>
            </a:pPr>
            <a:r>
              <a:rPr sz="1400" spc="15" dirty="0" smtClean="0">
                <a:latin typeface="Microsoft Sans Serif"/>
                <a:cs typeface="Microsoft Sans Serif"/>
              </a:rPr>
              <a:t>Typical </a:t>
            </a:r>
            <a:r>
              <a:rPr sz="1400" spc="35" dirty="0">
                <a:latin typeface="Microsoft Sans Serif"/>
                <a:cs typeface="Microsoft Sans Serif"/>
              </a:rPr>
              <a:t>dimension 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sizes: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768,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1024,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110" dirty="0">
                <a:latin typeface="Microsoft Sans Serif"/>
                <a:cs typeface="Microsoft Sans Serif"/>
              </a:rPr>
              <a:t>4096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54" name="object 41"/>
          <p:cNvSpPr txBox="1"/>
          <p:nvPr/>
        </p:nvSpPr>
        <p:spPr>
          <a:xfrm>
            <a:off x="8498675" y="5156837"/>
            <a:ext cx="34848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25" dirty="0">
                <a:latin typeface="Microsoft Sans Serif"/>
                <a:cs typeface="Microsoft Sans Serif"/>
              </a:rPr>
              <a:t>When </a:t>
            </a:r>
            <a:r>
              <a:rPr sz="1400" spc="45" dirty="0">
                <a:latin typeface="Microsoft Sans Serif"/>
                <a:cs typeface="Microsoft Sans Serif"/>
              </a:rPr>
              <a:t>done </a:t>
            </a:r>
            <a:r>
              <a:rPr sz="1400" spc="-25" dirty="0">
                <a:latin typeface="Microsoft Sans Serif"/>
                <a:cs typeface="Microsoft Sans Serif"/>
              </a:rPr>
              <a:t>well, </a:t>
            </a:r>
            <a:r>
              <a:rPr sz="1400" spc="20" dirty="0">
                <a:latin typeface="Microsoft Sans Serif"/>
                <a:cs typeface="Microsoft Sans Serif"/>
              </a:rPr>
              <a:t>similar </a:t>
            </a:r>
            <a:r>
              <a:rPr sz="1400" spc="40" dirty="0">
                <a:latin typeface="Microsoft Sans Serif"/>
                <a:cs typeface="Microsoft Sans Serif"/>
              </a:rPr>
              <a:t>words </a:t>
            </a:r>
            <a:r>
              <a:rPr sz="1400" spc="15" dirty="0">
                <a:latin typeface="Microsoft Sans Serif"/>
                <a:cs typeface="Microsoft Sans Serif"/>
              </a:rPr>
              <a:t>will </a:t>
            </a:r>
            <a:r>
              <a:rPr sz="1400" spc="55" dirty="0">
                <a:latin typeface="Microsoft Sans Serif"/>
                <a:cs typeface="Microsoft Sans Serif"/>
              </a:rPr>
              <a:t>be 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closer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20" dirty="0">
                <a:latin typeface="Microsoft Sans Serif"/>
                <a:cs typeface="Microsoft Sans Serif"/>
              </a:rPr>
              <a:t>in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40" dirty="0">
                <a:latin typeface="Microsoft Sans Serif"/>
                <a:cs typeface="Microsoft Sans Serif"/>
              </a:rPr>
              <a:t>these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60" dirty="0">
                <a:latin typeface="Microsoft Sans Serif"/>
                <a:cs typeface="Microsoft Sans Serif"/>
              </a:rPr>
              <a:t>embedding/vector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10" dirty="0">
                <a:latin typeface="Microsoft Sans Serif"/>
                <a:cs typeface="Microsoft Sans Serif"/>
              </a:rPr>
              <a:t>spaces.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28354" y="5745480"/>
            <a:ext cx="825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Reference:</a:t>
            </a:r>
            <a:r>
              <a:rPr lang="en-IN" dirty="0" smtClean="0"/>
              <a:t>://</a:t>
            </a:r>
            <a:r>
              <a:rPr lang="en-IN" dirty="0" smtClean="0">
                <a:solidFill>
                  <a:schemeClr val="bg1"/>
                </a:solidFill>
              </a:rPr>
              <a:t>htpps://www.geeksforgeeks.org/word-embeddings-in-nlp</a:t>
            </a:r>
            <a:r>
              <a:rPr lang="en-IN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8927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98001" y="94655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35" y="292943"/>
            <a:ext cx="13748564" cy="773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Box 10"/>
          <p:cNvSpPr txBox="1"/>
          <p:nvPr/>
        </p:nvSpPr>
        <p:spPr>
          <a:xfrm>
            <a:off x="718423" y="1664208"/>
            <a:ext cx="117963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500" spc="165" dirty="0" smtClean="0">
                <a:solidFill>
                  <a:schemeClr val="bg1"/>
                </a:solidFill>
                <a:cs typeface="Calibri"/>
              </a:rPr>
              <a:t>The</a:t>
            </a:r>
            <a:r>
              <a:rPr lang="en-US" spc="165" dirty="0" smtClean="0">
                <a:cs typeface="Calibri"/>
              </a:rPr>
              <a:t>e</a:t>
            </a:r>
            <a:r>
              <a:rPr lang="en-US" spc="120" dirty="0" smtClean="0">
                <a:cs typeface="Calibri"/>
              </a:rPr>
              <a:t> </a:t>
            </a:r>
            <a:r>
              <a:rPr lang="en-US" sz="4500" spc="120" dirty="0">
                <a:solidFill>
                  <a:srgbClr val="FF0000"/>
                </a:solidFill>
                <a:cs typeface="Calibri"/>
              </a:rPr>
              <a:t>attention</a:t>
            </a:r>
            <a:r>
              <a:rPr lang="en-US" sz="4500" spc="12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4500" spc="185" dirty="0">
                <a:solidFill>
                  <a:schemeClr val="bg1"/>
                </a:solidFill>
                <a:cs typeface="Calibri"/>
              </a:rPr>
              <a:t>mechanism</a:t>
            </a:r>
            <a:r>
              <a:rPr lang="en-US" sz="4500" spc="12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4500" spc="175" dirty="0">
                <a:solidFill>
                  <a:schemeClr val="bg1"/>
                </a:solidFill>
                <a:cs typeface="Calibri"/>
              </a:rPr>
              <a:t>measures</a:t>
            </a:r>
            <a:r>
              <a:rPr lang="en-US" sz="4500" spc="12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4500" spc="110" dirty="0">
                <a:solidFill>
                  <a:schemeClr val="bg1"/>
                </a:solidFill>
                <a:cs typeface="Calibri"/>
              </a:rPr>
              <a:t>how</a:t>
            </a:r>
            <a:r>
              <a:rPr lang="en-US" sz="4500" spc="12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4500" spc="150" dirty="0">
                <a:solidFill>
                  <a:schemeClr val="bg1"/>
                </a:solidFill>
                <a:cs typeface="Calibri"/>
              </a:rPr>
              <a:t>words</a:t>
            </a:r>
            <a:r>
              <a:rPr lang="en-US" sz="4500" spc="12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4500" spc="80" dirty="0">
                <a:solidFill>
                  <a:schemeClr val="bg1"/>
                </a:solidFill>
                <a:cs typeface="Calibri"/>
              </a:rPr>
              <a:t>interrelate</a:t>
            </a:r>
            <a:endParaRPr lang="en-US" sz="45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797" y="3292912"/>
            <a:ext cx="9761291" cy="41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7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75" y="-818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6840" y="-46649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11218" y="203493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11218" y="32847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11218" y="385408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17157" y="328473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17157" y="420127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23097" y="32847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23097" y="385408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801215" y="396288"/>
            <a:ext cx="11183620" cy="1164421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>
              <a:spcBef>
                <a:spcPts val="620"/>
              </a:spcBef>
            </a:pPr>
            <a:r>
              <a:rPr lang="en-US" spc="240" dirty="0" smtClean="0">
                <a:solidFill>
                  <a:schemeClr val="bg1"/>
                </a:solidFill>
              </a:rPr>
              <a:t>Attention</a:t>
            </a:r>
            <a:r>
              <a:rPr lang="en-US" spc="130" dirty="0" smtClean="0">
                <a:solidFill>
                  <a:schemeClr val="bg1"/>
                </a:solidFill>
              </a:rPr>
              <a:t> </a:t>
            </a:r>
            <a:r>
              <a:rPr lang="en-US" spc="270" dirty="0" smtClean="0">
                <a:solidFill>
                  <a:schemeClr val="bg1"/>
                </a:solidFill>
              </a:rPr>
              <a:t>is</a:t>
            </a:r>
            <a:r>
              <a:rPr lang="en-US" spc="130" dirty="0" smtClean="0">
                <a:solidFill>
                  <a:schemeClr val="bg1"/>
                </a:solidFill>
              </a:rPr>
              <a:t> </a:t>
            </a:r>
            <a:r>
              <a:rPr lang="en-US" spc="260" dirty="0" smtClean="0">
                <a:solidFill>
                  <a:schemeClr val="bg1"/>
                </a:solidFill>
              </a:rPr>
              <a:t>(not)</a:t>
            </a:r>
            <a:r>
              <a:rPr lang="en-US" spc="130" dirty="0" smtClean="0">
                <a:solidFill>
                  <a:schemeClr val="bg1"/>
                </a:solidFill>
              </a:rPr>
              <a:t> </a:t>
            </a:r>
            <a:r>
              <a:rPr lang="en-US" spc="120" dirty="0" smtClean="0">
                <a:solidFill>
                  <a:schemeClr val="bg1"/>
                </a:solidFill>
              </a:rPr>
              <a:t>all</a:t>
            </a:r>
            <a:r>
              <a:rPr lang="en-US" spc="135" dirty="0" smtClean="0">
                <a:solidFill>
                  <a:schemeClr val="bg1"/>
                </a:solidFill>
              </a:rPr>
              <a:t> </a:t>
            </a:r>
            <a:r>
              <a:rPr lang="en-US" spc="260" dirty="0" smtClean="0">
                <a:solidFill>
                  <a:schemeClr val="bg1"/>
                </a:solidFill>
              </a:rPr>
              <a:t>you</a:t>
            </a:r>
            <a:r>
              <a:rPr lang="en-US" spc="130" dirty="0" smtClean="0">
                <a:solidFill>
                  <a:schemeClr val="bg1"/>
                </a:solidFill>
              </a:rPr>
              <a:t> </a:t>
            </a:r>
            <a:r>
              <a:rPr lang="en-US" spc="305" dirty="0" smtClean="0">
                <a:solidFill>
                  <a:schemeClr val="bg1"/>
                </a:solidFill>
              </a:rPr>
              <a:t>need</a:t>
            </a:r>
          </a:p>
          <a:p>
            <a:pPr marL="27305">
              <a:spcBef>
                <a:spcPts val="310"/>
              </a:spcBef>
            </a:pPr>
            <a:r>
              <a:rPr lang="en-US" sz="2400" spc="235" dirty="0" smtClean="0">
                <a:solidFill>
                  <a:schemeClr val="bg1"/>
                </a:solidFill>
              </a:rPr>
              <a:t>A</a:t>
            </a:r>
            <a:r>
              <a:rPr lang="en-US" sz="2400" spc="75" dirty="0" smtClean="0">
                <a:solidFill>
                  <a:schemeClr val="bg1"/>
                </a:solidFill>
              </a:rPr>
              <a:t> </a:t>
            </a:r>
            <a:r>
              <a:rPr lang="en-US" sz="2400" spc="140" dirty="0" smtClean="0">
                <a:solidFill>
                  <a:schemeClr val="bg1"/>
                </a:solidFill>
              </a:rPr>
              <a:t>new</a:t>
            </a:r>
            <a:r>
              <a:rPr lang="en-US" sz="2400" spc="80" dirty="0" smtClean="0">
                <a:solidFill>
                  <a:schemeClr val="bg1"/>
                </a:solidFill>
              </a:rPr>
              <a:t> </a:t>
            </a:r>
            <a:r>
              <a:rPr lang="en-US" sz="2400" spc="215" dirty="0" smtClean="0">
                <a:solidFill>
                  <a:schemeClr val="bg1"/>
                </a:solidFill>
              </a:rPr>
              <a:t>type</a:t>
            </a:r>
            <a:r>
              <a:rPr lang="en-US" sz="2400" spc="80" dirty="0" smtClean="0">
                <a:solidFill>
                  <a:schemeClr val="bg1"/>
                </a:solidFill>
              </a:rPr>
              <a:t> </a:t>
            </a:r>
            <a:r>
              <a:rPr lang="en-US" sz="2400" spc="130" dirty="0" smtClean="0">
                <a:solidFill>
                  <a:schemeClr val="bg1"/>
                </a:solidFill>
              </a:rPr>
              <a:t>of</a:t>
            </a:r>
            <a:r>
              <a:rPr lang="en-US" sz="2400" spc="80" dirty="0" smtClean="0">
                <a:solidFill>
                  <a:schemeClr val="bg1"/>
                </a:solidFill>
              </a:rPr>
              <a:t> </a:t>
            </a:r>
            <a:r>
              <a:rPr lang="en-US" sz="2400" spc="220" dirty="0" smtClean="0">
                <a:solidFill>
                  <a:schemeClr val="bg1"/>
                </a:solidFill>
              </a:rPr>
              <a:t>deep</a:t>
            </a:r>
            <a:r>
              <a:rPr lang="en-US" sz="2400" spc="75" dirty="0" smtClean="0">
                <a:solidFill>
                  <a:schemeClr val="bg1"/>
                </a:solidFill>
              </a:rPr>
              <a:t> </a:t>
            </a:r>
            <a:r>
              <a:rPr lang="en-US" sz="2400" spc="125" dirty="0" smtClean="0">
                <a:solidFill>
                  <a:schemeClr val="bg1"/>
                </a:solidFill>
              </a:rPr>
              <a:t>learning</a:t>
            </a:r>
            <a:r>
              <a:rPr lang="en-US" sz="2400" spc="80" dirty="0" smtClean="0">
                <a:solidFill>
                  <a:schemeClr val="bg1"/>
                </a:solidFill>
              </a:rPr>
              <a:t> </a:t>
            </a:r>
            <a:r>
              <a:rPr lang="en-US" sz="2400" spc="150" dirty="0" smtClean="0">
                <a:solidFill>
                  <a:schemeClr val="bg1"/>
                </a:solidFill>
              </a:rPr>
              <a:t>architecture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object 3"/>
          <p:cNvSpPr txBox="1"/>
          <p:nvPr/>
        </p:nvSpPr>
        <p:spPr>
          <a:xfrm>
            <a:off x="816764" y="1906878"/>
            <a:ext cx="527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chemeClr val="bg1"/>
                </a:solidFill>
                <a:latin typeface="Calibri"/>
                <a:cs typeface="Calibri"/>
              </a:rPr>
              <a:t>Attention</a:t>
            </a:r>
            <a:r>
              <a:rPr sz="2400" spc="1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chemeClr val="bg1"/>
                </a:solidFill>
                <a:latin typeface="Calibri"/>
                <a:cs typeface="Calibri"/>
              </a:rPr>
              <a:t>is</a:t>
            </a:r>
            <a:r>
              <a:rPr sz="2400" spc="1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2400" spc="1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linear,</a:t>
            </a:r>
            <a:r>
              <a:rPr sz="2400" spc="1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spc="110" dirty="0">
                <a:solidFill>
                  <a:schemeClr val="bg1"/>
                </a:solidFill>
                <a:latin typeface="Calibri"/>
                <a:cs typeface="Calibri"/>
              </a:rPr>
              <a:t>matrix</a:t>
            </a:r>
            <a:r>
              <a:rPr sz="2400" spc="1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chemeClr val="bg1"/>
                </a:solidFill>
                <a:latin typeface="Calibri"/>
                <a:cs typeface="Calibri"/>
              </a:rPr>
              <a:t>operation.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5" name="object 4"/>
          <p:cNvSpPr txBox="1"/>
          <p:nvPr/>
        </p:nvSpPr>
        <p:spPr>
          <a:xfrm>
            <a:off x="816764" y="3027526"/>
            <a:ext cx="41325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4" dirty="0">
                <a:solidFill>
                  <a:schemeClr val="bg1"/>
                </a:solidFill>
                <a:latin typeface="Calibri"/>
                <a:cs typeface="Calibri"/>
              </a:rPr>
              <a:t>Where</a:t>
            </a:r>
            <a:r>
              <a:rPr sz="2400" spc="10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chemeClr val="bg1"/>
                </a:solidFill>
                <a:latin typeface="Calibri"/>
                <a:cs typeface="Calibri"/>
              </a:rPr>
              <a:t>is</a:t>
            </a:r>
            <a:r>
              <a:rPr sz="2400" spc="10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2400" spc="1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chemeClr val="bg1"/>
                </a:solidFill>
                <a:latin typeface="Calibri"/>
                <a:cs typeface="Calibri"/>
              </a:rPr>
              <a:t>neural</a:t>
            </a:r>
            <a:r>
              <a:rPr sz="2400" spc="10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chemeClr val="bg1"/>
                </a:solidFill>
                <a:latin typeface="Calibri"/>
                <a:cs typeface="Calibri"/>
              </a:rPr>
              <a:t>network?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816764" y="4148174"/>
            <a:ext cx="5132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5" dirty="0">
                <a:solidFill>
                  <a:schemeClr val="bg1"/>
                </a:solidFill>
                <a:latin typeface="Calibri"/>
                <a:cs typeface="Calibri"/>
              </a:rPr>
              <a:t>Let’s</a:t>
            </a:r>
            <a:r>
              <a:rPr sz="2400" spc="1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chemeClr val="bg1"/>
                </a:solidFill>
                <a:latin typeface="Calibri"/>
                <a:cs typeface="Calibri"/>
              </a:rPr>
              <a:t>look</a:t>
            </a:r>
            <a:r>
              <a:rPr sz="2400" spc="1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chemeClr val="bg1"/>
                </a:solidFill>
                <a:latin typeface="Calibri"/>
                <a:cs typeface="Calibri"/>
              </a:rPr>
              <a:t>at</a:t>
            </a:r>
            <a:r>
              <a:rPr sz="2400" spc="1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b="1" spc="22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2400" b="1" spc="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b="1" spc="175" dirty="0">
                <a:solidFill>
                  <a:schemeClr val="bg1"/>
                </a:solidFill>
                <a:latin typeface="Calibri"/>
                <a:cs typeface="Calibri"/>
              </a:rPr>
              <a:t>Transformer</a:t>
            </a:r>
            <a:r>
              <a:rPr sz="2400" b="1" spc="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400" b="1" spc="204" dirty="0">
                <a:solidFill>
                  <a:schemeClr val="bg1"/>
                </a:solidFill>
                <a:latin typeface="Calibri"/>
                <a:cs typeface="Calibri"/>
              </a:rPr>
              <a:t>Block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grpSp>
        <p:nvGrpSpPr>
          <p:cNvPr id="17" name="object 6"/>
          <p:cNvGrpSpPr/>
          <p:nvPr/>
        </p:nvGrpSpPr>
        <p:grpSpPr>
          <a:xfrm>
            <a:off x="8301928" y="2288787"/>
            <a:ext cx="4866005" cy="3634104"/>
            <a:chOff x="6380237" y="2064487"/>
            <a:chExt cx="4866005" cy="3634104"/>
          </a:xfrm>
        </p:grpSpPr>
        <p:sp>
          <p:nvSpPr>
            <p:cNvPr id="18" name="object 7"/>
            <p:cNvSpPr/>
            <p:nvPr/>
          </p:nvSpPr>
          <p:spPr>
            <a:xfrm>
              <a:off x="6384999" y="2069250"/>
              <a:ext cx="4856480" cy="3624579"/>
            </a:xfrm>
            <a:custGeom>
              <a:avLst/>
              <a:gdLst/>
              <a:ahLst/>
              <a:cxnLst/>
              <a:rect l="l" t="t" r="r" b="b"/>
              <a:pathLst>
                <a:path w="4856480" h="3624579">
                  <a:moveTo>
                    <a:pt x="4252338" y="3624299"/>
                  </a:moveTo>
                  <a:lnTo>
                    <a:pt x="604061" y="3624299"/>
                  </a:lnTo>
                  <a:lnTo>
                    <a:pt x="556854" y="3622482"/>
                  </a:lnTo>
                  <a:lnTo>
                    <a:pt x="510641" y="3617119"/>
                  </a:lnTo>
                  <a:lnTo>
                    <a:pt x="465555" y="3608346"/>
                  </a:lnTo>
                  <a:lnTo>
                    <a:pt x="421732" y="3596295"/>
                  </a:lnTo>
                  <a:lnTo>
                    <a:pt x="379306" y="3581103"/>
                  </a:lnTo>
                  <a:lnTo>
                    <a:pt x="338410" y="3562902"/>
                  </a:lnTo>
                  <a:lnTo>
                    <a:pt x="299180" y="3541827"/>
                  </a:lnTo>
                  <a:lnTo>
                    <a:pt x="261749" y="3518013"/>
                  </a:lnTo>
                  <a:lnTo>
                    <a:pt x="226251" y="3491594"/>
                  </a:lnTo>
                  <a:lnTo>
                    <a:pt x="192822" y="3462704"/>
                  </a:lnTo>
                  <a:lnTo>
                    <a:pt x="161595" y="3431477"/>
                  </a:lnTo>
                  <a:lnTo>
                    <a:pt x="132705" y="3398048"/>
                  </a:lnTo>
                  <a:lnTo>
                    <a:pt x="106286" y="3362550"/>
                  </a:lnTo>
                  <a:lnTo>
                    <a:pt x="82472" y="3325119"/>
                  </a:lnTo>
                  <a:lnTo>
                    <a:pt x="61397" y="3285889"/>
                  </a:lnTo>
                  <a:lnTo>
                    <a:pt x="43196" y="3244993"/>
                  </a:lnTo>
                  <a:lnTo>
                    <a:pt x="28004" y="3202567"/>
                  </a:lnTo>
                  <a:lnTo>
                    <a:pt x="15953" y="3158743"/>
                  </a:lnTo>
                  <a:lnTo>
                    <a:pt x="7180" y="3113658"/>
                  </a:lnTo>
                  <a:lnTo>
                    <a:pt x="1817" y="3067445"/>
                  </a:lnTo>
                  <a:lnTo>
                    <a:pt x="0" y="3020237"/>
                  </a:lnTo>
                  <a:lnTo>
                    <a:pt x="0" y="604062"/>
                  </a:lnTo>
                  <a:lnTo>
                    <a:pt x="1817" y="556855"/>
                  </a:lnTo>
                  <a:lnTo>
                    <a:pt x="7180" y="510641"/>
                  </a:lnTo>
                  <a:lnTo>
                    <a:pt x="15953" y="465556"/>
                  </a:lnTo>
                  <a:lnTo>
                    <a:pt x="28004" y="421733"/>
                  </a:lnTo>
                  <a:lnTo>
                    <a:pt x="43196" y="379306"/>
                  </a:lnTo>
                  <a:lnTo>
                    <a:pt x="61397" y="338410"/>
                  </a:lnTo>
                  <a:lnTo>
                    <a:pt x="82472" y="299180"/>
                  </a:lnTo>
                  <a:lnTo>
                    <a:pt x="106286" y="261749"/>
                  </a:lnTo>
                  <a:lnTo>
                    <a:pt x="132705" y="226252"/>
                  </a:lnTo>
                  <a:lnTo>
                    <a:pt x="161595" y="192822"/>
                  </a:lnTo>
                  <a:lnTo>
                    <a:pt x="192822" y="161595"/>
                  </a:lnTo>
                  <a:lnTo>
                    <a:pt x="226251" y="132705"/>
                  </a:lnTo>
                  <a:lnTo>
                    <a:pt x="261749" y="106286"/>
                  </a:lnTo>
                  <a:lnTo>
                    <a:pt x="299180" y="82472"/>
                  </a:lnTo>
                  <a:lnTo>
                    <a:pt x="338410" y="61397"/>
                  </a:lnTo>
                  <a:lnTo>
                    <a:pt x="379306" y="43196"/>
                  </a:lnTo>
                  <a:lnTo>
                    <a:pt x="421732" y="28004"/>
                  </a:lnTo>
                  <a:lnTo>
                    <a:pt x="465555" y="15953"/>
                  </a:lnTo>
                  <a:lnTo>
                    <a:pt x="510641" y="7180"/>
                  </a:lnTo>
                  <a:lnTo>
                    <a:pt x="556854" y="1817"/>
                  </a:lnTo>
                  <a:lnTo>
                    <a:pt x="604061" y="0"/>
                  </a:lnTo>
                  <a:lnTo>
                    <a:pt x="4252338" y="0"/>
                  </a:lnTo>
                  <a:lnTo>
                    <a:pt x="4300169" y="1895"/>
                  </a:lnTo>
                  <a:lnTo>
                    <a:pt x="4347404" y="7525"/>
                  </a:lnTo>
                  <a:lnTo>
                    <a:pt x="4393840" y="16805"/>
                  </a:lnTo>
                  <a:lnTo>
                    <a:pt x="4439273" y="29652"/>
                  </a:lnTo>
                  <a:lnTo>
                    <a:pt x="4483502" y="45981"/>
                  </a:lnTo>
                  <a:lnTo>
                    <a:pt x="4526323" y="65709"/>
                  </a:lnTo>
                  <a:lnTo>
                    <a:pt x="4567533" y="88751"/>
                  </a:lnTo>
                  <a:lnTo>
                    <a:pt x="4606930" y="115024"/>
                  </a:lnTo>
                  <a:lnTo>
                    <a:pt x="4644312" y="144443"/>
                  </a:lnTo>
                  <a:lnTo>
                    <a:pt x="4679474" y="176925"/>
                  </a:lnTo>
                  <a:lnTo>
                    <a:pt x="4711955" y="212087"/>
                  </a:lnTo>
                  <a:lnTo>
                    <a:pt x="4741375" y="249468"/>
                  </a:lnTo>
                  <a:lnTo>
                    <a:pt x="4767648" y="288866"/>
                  </a:lnTo>
                  <a:lnTo>
                    <a:pt x="4790690" y="330076"/>
                  </a:lnTo>
                  <a:lnTo>
                    <a:pt x="4810418" y="372897"/>
                  </a:lnTo>
                  <a:lnTo>
                    <a:pt x="4826747" y="417126"/>
                  </a:lnTo>
                  <a:lnTo>
                    <a:pt x="4839594" y="462559"/>
                  </a:lnTo>
                  <a:lnTo>
                    <a:pt x="4848874" y="508995"/>
                  </a:lnTo>
                  <a:lnTo>
                    <a:pt x="4854504" y="556230"/>
                  </a:lnTo>
                  <a:lnTo>
                    <a:pt x="4856399" y="604062"/>
                  </a:lnTo>
                  <a:lnTo>
                    <a:pt x="4856399" y="3020237"/>
                  </a:lnTo>
                  <a:lnTo>
                    <a:pt x="4854582" y="3067445"/>
                  </a:lnTo>
                  <a:lnTo>
                    <a:pt x="4849219" y="3113658"/>
                  </a:lnTo>
                  <a:lnTo>
                    <a:pt x="4840446" y="3158743"/>
                  </a:lnTo>
                  <a:lnTo>
                    <a:pt x="4828395" y="3202567"/>
                  </a:lnTo>
                  <a:lnTo>
                    <a:pt x="4813203" y="3244993"/>
                  </a:lnTo>
                  <a:lnTo>
                    <a:pt x="4795002" y="3285889"/>
                  </a:lnTo>
                  <a:lnTo>
                    <a:pt x="4773927" y="3325119"/>
                  </a:lnTo>
                  <a:lnTo>
                    <a:pt x="4750113" y="3362550"/>
                  </a:lnTo>
                  <a:lnTo>
                    <a:pt x="4723694" y="3398048"/>
                  </a:lnTo>
                  <a:lnTo>
                    <a:pt x="4694804" y="3431477"/>
                  </a:lnTo>
                  <a:lnTo>
                    <a:pt x="4663577" y="3462704"/>
                  </a:lnTo>
                  <a:lnTo>
                    <a:pt x="4630148" y="3491594"/>
                  </a:lnTo>
                  <a:lnTo>
                    <a:pt x="4594650" y="3518013"/>
                  </a:lnTo>
                  <a:lnTo>
                    <a:pt x="4557219" y="3541827"/>
                  </a:lnTo>
                  <a:lnTo>
                    <a:pt x="4517989" y="3562902"/>
                  </a:lnTo>
                  <a:lnTo>
                    <a:pt x="4477093" y="3581103"/>
                  </a:lnTo>
                  <a:lnTo>
                    <a:pt x="4434667" y="3596295"/>
                  </a:lnTo>
                  <a:lnTo>
                    <a:pt x="4390844" y="3608346"/>
                  </a:lnTo>
                  <a:lnTo>
                    <a:pt x="4345758" y="3617119"/>
                  </a:lnTo>
                  <a:lnTo>
                    <a:pt x="4299545" y="3622482"/>
                  </a:lnTo>
                  <a:lnTo>
                    <a:pt x="4252338" y="3624299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8"/>
            <p:cNvSpPr/>
            <p:nvPr/>
          </p:nvSpPr>
          <p:spPr>
            <a:xfrm>
              <a:off x="6384999" y="2069250"/>
              <a:ext cx="4856480" cy="3624579"/>
            </a:xfrm>
            <a:custGeom>
              <a:avLst/>
              <a:gdLst/>
              <a:ahLst/>
              <a:cxnLst/>
              <a:rect l="l" t="t" r="r" b="b"/>
              <a:pathLst>
                <a:path w="4856480" h="3624579">
                  <a:moveTo>
                    <a:pt x="0" y="604062"/>
                  </a:moveTo>
                  <a:lnTo>
                    <a:pt x="1817" y="556855"/>
                  </a:lnTo>
                  <a:lnTo>
                    <a:pt x="7180" y="510641"/>
                  </a:lnTo>
                  <a:lnTo>
                    <a:pt x="15953" y="465556"/>
                  </a:lnTo>
                  <a:lnTo>
                    <a:pt x="28004" y="421733"/>
                  </a:lnTo>
                  <a:lnTo>
                    <a:pt x="43196" y="379306"/>
                  </a:lnTo>
                  <a:lnTo>
                    <a:pt x="61397" y="338410"/>
                  </a:lnTo>
                  <a:lnTo>
                    <a:pt x="82472" y="299180"/>
                  </a:lnTo>
                  <a:lnTo>
                    <a:pt x="106286" y="261749"/>
                  </a:lnTo>
                  <a:lnTo>
                    <a:pt x="132705" y="226252"/>
                  </a:lnTo>
                  <a:lnTo>
                    <a:pt x="161595" y="192822"/>
                  </a:lnTo>
                  <a:lnTo>
                    <a:pt x="192822" y="161595"/>
                  </a:lnTo>
                  <a:lnTo>
                    <a:pt x="226251" y="132705"/>
                  </a:lnTo>
                  <a:lnTo>
                    <a:pt x="261749" y="106286"/>
                  </a:lnTo>
                  <a:lnTo>
                    <a:pt x="299180" y="82472"/>
                  </a:lnTo>
                  <a:lnTo>
                    <a:pt x="338410" y="61397"/>
                  </a:lnTo>
                  <a:lnTo>
                    <a:pt x="379306" y="43196"/>
                  </a:lnTo>
                  <a:lnTo>
                    <a:pt x="421732" y="28004"/>
                  </a:lnTo>
                  <a:lnTo>
                    <a:pt x="465555" y="15953"/>
                  </a:lnTo>
                  <a:lnTo>
                    <a:pt x="510641" y="7180"/>
                  </a:lnTo>
                  <a:lnTo>
                    <a:pt x="556854" y="1817"/>
                  </a:lnTo>
                  <a:lnTo>
                    <a:pt x="604061" y="0"/>
                  </a:lnTo>
                  <a:lnTo>
                    <a:pt x="4252338" y="0"/>
                  </a:lnTo>
                  <a:lnTo>
                    <a:pt x="4300169" y="1895"/>
                  </a:lnTo>
                  <a:lnTo>
                    <a:pt x="4347404" y="7525"/>
                  </a:lnTo>
                  <a:lnTo>
                    <a:pt x="4393840" y="16805"/>
                  </a:lnTo>
                  <a:lnTo>
                    <a:pt x="4439273" y="29652"/>
                  </a:lnTo>
                  <a:lnTo>
                    <a:pt x="4483502" y="45981"/>
                  </a:lnTo>
                  <a:lnTo>
                    <a:pt x="4526323" y="65709"/>
                  </a:lnTo>
                  <a:lnTo>
                    <a:pt x="4567533" y="88751"/>
                  </a:lnTo>
                  <a:lnTo>
                    <a:pt x="4606930" y="115024"/>
                  </a:lnTo>
                  <a:lnTo>
                    <a:pt x="4644312" y="144443"/>
                  </a:lnTo>
                  <a:lnTo>
                    <a:pt x="4679474" y="176925"/>
                  </a:lnTo>
                  <a:lnTo>
                    <a:pt x="4711955" y="212087"/>
                  </a:lnTo>
                  <a:lnTo>
                    <a:pt x="4741375" y="249468"/>
                  </a:lnTo>
                  <a:lnTo>
                    <a:pt x="4767648" y="288866"/>
                  </a:lnTo>
                  <a:lnTo>
                    <a:pt x="4790690" y="330076"/>
                  </a:lnTo>
                  <a:lnTo>
                    <a:pt x="4810418" y="372897"/>
                  </a:lnTo>
                  <a:lnTo>
                    <a:pt x="4826747" y="417126"/>
                  </a:lnTo>
                  <a:lnTo>
                    <a:pt x="4839594" y="462559"/>
                  </a:lnTo>
                  <a:lnTo>
                    <a:pt x="4848874" y="508995"/>
                  </a:lnTo>
                  <a:lnTo>
                    <a:pt x="4854504" y="556230"/>
                  </a:lnTo>
                  <a:lnTo>
                    <a:pt x="4856399" y="604062"/>
                  </a:lnTo>
                  <a:lnTo>
                    <a:pt x="4856399" y="3020237"/>
                  </a:lnTo>
                  <a:lnTo>
                    <a:pt x="4854582" y="3067445"/>
                  </a:lnTo>
                  <a:lnTo>
                    <a:pt x="4849219" y="3113658"/>
                  </a:lnTo>
                  <a:lnTo>
                    <a:pt x="4840446" y="3158743"/>
                  </a:lnTo>
                  <a:lnTo>
                    <a:pt x="4828395" y="3202567"/>
                  </a:lnTo>
                  <a:lnTo>
                    <a:pt x="4813203" y="3244993"/>
                  </a:lnTo>
                  <a:lnTo>
                    <a:pt x="4795002" y="3285889"/>
                  </a:lnTo>
                  <a:lnTo>
                    <a:pt x="4773927" y="3325119"/>
                  </a:lnTo>
                  <a:lnTo>
                    <a:pt x="4750113" y="3362550"/>
                  </a:lnTo>
                  <a:lnTo>
                    <a:pt x="4723694" y="3398048"/>
                  </a:lnTo>
                  <a:lnTo>
                    <a:pt x="4694804" y="3431477"/>
                  </a:lnTo>
                  <a:lnTo>
                    <a:pt x="4663577" y="3462704"/>
                  </a:lnTo>
                  <a:lnTo>
                    <a:pt x="4630148" y="3491594"/>
                  </a:lnTo>
                  <a:lnTo>
                    <a:pt x="4594650" y="3518013"/>
                  </a:lnTo>
                  <a:lnTo>
                    <a:pt x="4557219" y="3541827"/>
                  </a:lnTo>
                  <a:lnTo>
                    <a:pt x="4517989" y="3562902"/>
                  </a:lnTo>
                  <a:lnTo>
                    <a:pt x="4477093" y="3581103"/>
                  </a:lnTo>
                  <a:lnTo>
                    <a:pt x="4434667" y="3596295"/>
                  </a:lnTo>
                  <a:lnTo>
                    <a:pt x="4390844" y="3608346"/>
                  </a:lnTo>
                  <a:lnTo>
                    <a:pt x="4345758" y="3617119"/>
                  </a:lnTo>
                  <a:lnTo>
                    <a:pt x="4299545" y="3622482"/>
                  </a:lnTo>
                  <a:lnTo>
                    <a:pt x="4252338" y="3624299"/>
                  </a:lnTo>
                  <a:lnTo>
                    <a:pt x="604061" y="3624299"/>
                  </a:lnTo>
                  <a:lnTo>
                    <a:pt x="556854" y="3622482"/>
                  </a:lnTo>
                  <a:lnTo>
                    <a:pt x="510641" y="3617119"/>
                  </a:lnTo>
                  <a:lnTo>
                    <a:pt x="465555" y="3608346"/>
                  </a:lnTo>
                  <a:lnTo>
                    <a:pt x="421732" y="3596295"/>
                  </a:lnTo>
                  <a:lnTo>
                    <a:pt x="379306" y="3581103"/>
                  </a:lnTo>
                  <a:lnTo>
                    <a:pt x="338410" y="3562902"/>
                  </a:lnTo>
                  <a:lnTo>
                    <a:pt x="299180" y="3541827"/>
                  </a:lnTo>
                  <a:lnTo>
                    <a:pt x="261749" y="3518013"/>
                  </a:lnTo>
                  <a:lnTo>
                    <a:pt x="226251" y="3491594"/>
                  </a:lnTo>
                  <a:lnTo>
                    <a:pt x="192822" y="3462704"/>
                  </a:lnTo>
                  <a:lnTo>
                    <a:pt x="161595" y="3431477"/>
                  </a:lnTo>
                  <a:lnTo>
                    <a:pt x="132705" y="3398048"/>
                  </a:lnTo>
                  <a:lnTo>
                    <a:pt x="106286" y="3362550"/>
                  </a:lnTo>
                  <a:lnTo>
                    <a:pt x="82472" y="3325119"/>
                  </a:lnTo>
                  <a:lnTo>
                    <a:pt x="61397" y="3285889"/>
                  </a:lnTo>
                  <a:lnTo>
                    <a:pt x="43196" y="3244993"/>
                  </a:lnTo>
                  <a:lnTo>
                    <a:pt x="28004" y="3202567"/>
                  </a:lnTo>
                  <a:lnTo>
                    <a:pt x="15953" y="3158743"/>
                  </a:lnTo>
                  <a:lnTo>
                    <a:pt x="7180" y="3113658"/>
                  </a:lnTo>
                  <a:lnTo>
                    <a:pt x="1817" y="3067445"/>
                  </a:lnTo>
                  <a:lnTo>
                    <a:pt x="0" y="3020237"/>
                  </a:lnTo>
                  <a:lnTo>
                    <a:pt x="0" y="604062"/>
                  </a:lnTo>
                  <a:close/>
                </a:path>
              </a:pathLst>
            </a:custGeom>
            <a:ln w="9524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9"/>
            <p:cNvSpPr/>
            <p:nvPr/>
          </p:nvSpPr>
          <p:spPr>
            <a:xfrm>
              <a:off x="6941724" y="3674250"/>
              <a:ext cx="3672204" cy="823594"/>
            </a:xfrm>
            <a:custGeom>
              <a:avLst/>
              <a:gdLst/>
              <a:ahLst/>
              <a:cxnLst/>
              <a:rect l="l" t="t" r="r" b="b"/>
              <a:pathLst>
                <a:path w="3672204" h="823595">
                  <a:moveTo>
                    <a:pt x="2937419" y="823199"/>
                  </a:moveTo>
                  <a:lnTo>
                    <a:pt x="734354" y="823199"/>
                  </a:lnTo>
                  <a:lnTo>
                    <a:pt x="0" y="411599"/>
                  </a:lnTo>
                  <a:lnTo>
                    <a:pt x="734354" y="0"/>
                  </a:lnTo>
                  <a:lnTo>
                    <a:pt x="2937419" y="0"/>
                  </a:lnTo>
                  <a:lnTo>
                    <a:pt x="3671774" y="411599"/>
                  </a:lnTo>
                  <a:lnTo>
                    <a:pt x="2937419" y="823199"/>
                  </a:lnTo>
                  <a:close/>
                </a:path>
              </a:pathLst>
            </a:custGeom>
            <a:solidFill>
              <a:srgbClr val="F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0"/>
            <p:cNvSpPr/>
            <p:nvPr/>
          </p:nvSpPr>
          <p:spPr>
            <a:xfrm>
              <a:off x="6941724" y="3674250"/>
              <a:ext cx="3672204" cy="823594"/>
            </a:xfrm>
            <a:custGeom>
              <a:avLst/>
              <a:gdLst/>
              <a:ahLst/>
              <a:cxnLst/>
              <a:rect l="l" t="t" r="r" b="b"/>
              <a:pathLst>
                <a:path w="3672204" h="823595">
                  <a:moveTo>
                    <a:pt x="0" y="411599"/>
                  </a:moveTo>
                  <a:lnTo>
                    <a:pt x="734354" y="0"/>
                  </a:lnTo>
                  <a:lnTo>
                    <a:pt x="2937419" y="0"/>
                  </a:lnTo>
                  <a:lnTo>
                    <a:pt x="3671774" y="411599"/>
                  </a:lnTo>
                  <a:lnTo>
                    <a:pt x="2937419" y="823199"/>
                  </a:lnTo>
                  <a:lnTo>
                    <a:pt x="734354" y="823199"/>
                  </a:lnTo>
                  <a:lnTo>
                    <a:pt x="0" y="411599"/>
                  </a:lnTo>
                  <a:close/>
                </a:path>
              </a:pathLst>
            </a:custGeom>
            <a:ln w="9524">
              <a:solidFill>
                <a:srgbClr val="00A9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1"/>
          <p:cNvSpPr txBox="1"/>
          <p:nvPr/>
        </p:nvSpPr>
        <p:spPr>
          <a:xfrm>
            <a:off x="9635926" y="4038751"/>
            <a:ext cx="2687209" cy="61555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61594" marR="5080" indent="-49530">
              <a:lnSpc>
                <a:spcPts val="2250"/>
              </a:lnSpc>
              <a:spcBef>
                <a:spcPts val="200"/>
              </a:spcBef>
            </a:pPr>
            <a:r>
              <a:rPr sz="1900" b="1" spc="125" dirty="0">
                <a:solidFill>
                  <a:srgbClr val="F9F6F4"/>
                </a:solidFill>
                <a:latin typeface="Calibri"/>
                <a:cs typeface="Calibri"/>
              </a:rPr>
              <a:t>Fully</a:t>
            </a:r>
            <a:r>
              <a:rPr sz="1900" b="1" spc="20" dirty="0">
                <a:solidFill>
                  <a:srgbClr val="F9F6F4"/>
                </a:solidFill>
                <a:latin typeface="Calibri"/>
                <a:cs typeface="Calibri"/>
              </a:rPr>
              <a:t> </a:t>
            </a:r>
            <a:r>
              <a:rPr sz="1900" b="1" spc="195" dirty="0">
                <a:solidFill>
                  <a:srgbClr val="F9F6F4"/>
                </a:solidFill>
                <a:latin typeface="Calibri"/>
                <a:cs typeface="Calibri"/>
              </a:rPr>
              <a:t>Connected </a:t>
            </a:r>
            <a:r>
              <a:rPr sz="1900" b="1" spc="120" dirty="0">
                <a:solidFill>
                  <a:srgbClr val="F9F6F4"/>
                </a:solidFill>
                <a:latin typeface="Calibri"/>
                <a:cs typeface="Calibri"/>
              </a:rPr>
              <a:t>Neural</a:t>
            </a:r>
            <a:r>
              <a:rPr sz="1900" b="1" spc="35" dirty="0">
                <a:solidFill>
                  <a:srgbClr val="F9F6F4"/>
                </a:solidFill>
                <a:latin typeface="Calibri"/>
                <a:cs typeface="Calibri"/>
              </a:rPr>
              <a:t> </a:t>
            </a:r>
            <a:r>
              <a:rPr sz="1900" b="1" spc="125" dirty="0">
                <a:solidFill>
                  <a:srgbClr val="F9F6F4"/>
                </a:solidFill>
                <a:latin typeface="Calibri"/>
                <a:cs typeface="Calibri"/>
              </a:rPr>
              <a:t>Network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23" name="object 12"/>
          <p:cNvSpPr txBox="1"/>
          <p:nvPr/>
        </p:nvSpPr>
        <p:spPr>
          <a:xfrm>
            <a:off x="9089782" y="1932001"/>
            <a:ext cx="3316604" cy="272415"/>
          </a:xfrm>
          <a:prstGeom prst="rect">
            <a:avLst/>
          </a:prstGeom>
          <a:solidFill>
            <a:srgbClr val="EEEDE9">
              <a:alpha val="85528"/>
            </a:srgbClr>
          </a:solidFill>
          <a:ln w="19049">
            <a:solidFill>
              <a:srgbClr val="1B3138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337185">
              <a:lnSpc>
                <a:spcPct val="100000"/>
              </a:lnSpc>
              <a:spcBef>
                <a:spcPts val="190"/>
              </a:spcBef>
            </a:pPr>
            <a:r>
              <a:rPr sz="1400" b="1" spc="95" dirty="0">
                <a:latin typeface="Calibri"/>
                <a:cs typeface="Calibri"/>
              </a:rPr>
              <a:t>Input</a:t>
            </a:r>
            <a:r>
              <a:rPr sz="1400" b="1" spc="30" dirty="0">
                <a:latin typeface="Calibri"/>
                <a:cs typeface="Calibri"/>
              </a:rPr>
              <a:t> </a:t>
            </a:r>
            <a:r>
              <a:rPr sz="1400" b="1" spc="100" dirty="0">
                <a:latin typeface="Calibri"/>
                <a:cs typeface="Calibri"/>
              </a:rPr>
              <a:t>token</a:t>
            </a:r>
            <a:r>
              <a:rPr sz="1400" b="1" spc="30" dirty="0">
                <a:latin typeface="Calibri"/>
                <a:cs typeface="Calibri"/>
              </a:rPr>
              <a:t> </a:t>
            </a:r>
            <a:r>
              <a:rPr sz="1400" b="1" spc="135" dirty="0">
                <a:latin typeface="Calibri"/>
                <a:cs typeface="Calibri"/>
              </a:rPr>
              <a:t>embedding</a:t>
            </a:r>
            <a:r>
              <a:rPr sz="1400" b="1" spc="30" dirty="0">
                <a:latin typeface="Calibri"/>
                <a:cs typeface="Calibri"/>
              </a:rPr>
              <a:t> </a:t>
            </a:r>
            <a:r>
              <a:rPr sz="1400" b="1" spc="114" dirty="0">
                <a:latin typeface="Calibri"/>
                <a:cs typeface="Calibri"/>
              </a:rPr>
              <a:t>vector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24" name="object 13"/>
          <p:cNvGrpSpPr/>
          <p:nvPr/>
        </p:nvGrpSpPr>
        <p:grpSpPr>
          <a:xfrm>
            <a:off x="9631164" y="2283852"/>
            <a:ext cx="2402840" cy="3645535"/>
            <a:chOff x="7576462" y="1926100"/>
            <a:chExt cx="2402840" cy="3645535"/>
          </a:xfrm>
        </p:grpSpPr>
        <p:sp>
          <p:nvSpPr>
            <p:cNvPr id="25" name="object 14"/>
            <p:cNvSpPr/>
            <p:nvPr/>
          </p:nvSpPr>
          <p:spPr>
            <a:xfrm>
              <a:off x="8777599" y="1935625"/>
              <a:ext cx="0" cy="451484"/>
            </a:xfrm>
            <a:custGeom>
              <a:avLst/>
              <a:gdLst/>
              <a:ahLst/>
              <a:cxnLst/>
              <a:rect l="l" t="t" r="r" b="b"/>
              <a:pathLst>
                <a:path h="451485">
                  <a:moveTo>
                    <a:pt x="0" y="0"/>
                  </a:moveTo>
                  <a:lnTo>
                    <a:pt x="0" y="450899"/>
                  </a:lnTo>
                </a:path>
              </a:pathLst>
            </a:custGeom>
            <a:ln w="19049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36609" y="2377000"/>
              <a:ext cx="81980" cy="105500"/>
            </a:xfrm>
            <a:prstGeom prst="rect">
              <a:avLst/>
            </a:prstGeom>
          </p:spPr>
        </p:pic>
        <p:sp>
          <p:nvSpPr>
            <p:cNvPr id="27" name="object 16"/>
            <p:cNvSpPr/>
            <p:nvPr/>
          </p:nvSpPr>
          <p:spPr>
            <a:xfrm>
              <a:off x="8777599" y="3178787"/>
              <a:ext cx="0" cy="381635"/>
            </a:xfrm>
            <a:custGeom>
              <a:avLst/>
              <a:gdLst/>
              <a:ahLst/>
              <a:cxnLst/>
              <a:rect l="l" t="t" r="r" b="b"/>
              <a:pathLst>
                <a:path h="381635">
                  <a:moveTo>
                    <a:pt x="0" y="0"/>
                  </a:moveTo>
                  <a:lnTo>
                    <a:pt x="0" y="381299"/>
                  </a:lnTo>
                </a:path>
              </a:pathLst>
            </a:custGeom>
            <a:ln w="19049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36609" y="3550562"/>
              <a:ext cx="81980" cy="105500"/>
            </a:xfrm>
            <a:prstGeom prst="rect">
              <a:avLst/>
            </a:prstGeom>
          </p:spPr>
        </p:pic>
        <p:sp>
          <p:nvSpPr>
            <p:cNvPr id="29" name="object 18"/>
            <p:cNvSpPr/>
            <p:nvPr/>
          </p:nvSpPr>
          <p:spPr>
            <a:xfrm>
              <a:off x="7581224" y="4888500"/>
              <a:ext cx="2393315" cy="678180"/>
            </a:xfrm>
            <a:custGeom>
              <a:avLst/>
              <a:gdLst/>
              <a:ahLst/>
              <a:cxnLst/>
              <a:rect l="l" t="t" r="r" b="b"/>
              <a:pathLst>
                <a:path w="2393315" h="678179">
                  <a:moveTo>
                    <a:pt x="2392799" y="677999"/>
                  </a:moveTo>
                  <a:lnTo>
                    <a:pt x="0" y="677999"/>
                  </a:lnTo>
                  <a:lnTo>
                    <a:pt x="0" y="113002"/>
                  </a:lnTo>
                  <a:lnTo>
                    <a:pt x="113002" y="0"/>
                  </a:lnTo>
                  <a:lnTo>
                    <a:pt x="2279797" y="0"/>
                  </a:lnTo>
                  <a:lnTo>
                    <a:pt x="2392799" y="113002"/>
                  </a:lnTo>
                  <a:lnTo>
                    <a:pt x="2392799" y="677999"/>
                  </a:lnTo>
                  <a:close/>
                </a:path>
              </a:pathLst>
            </a:custGeom>
            <a:solidFill>
              <a:srgbClr val="FF6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9"/>
            <p:cNvSpPr/>
            <p:nvPr/>
          </p:nvSpPr>
          <p:spPr>
            <a:xfrm>
              <a:off x="7581224" y="4888500"/>
              <a:ext cx="2393315" cy="678180"/>
            </a:xfrm>
            <a:custGeom>
              <a:avLst/>
              <a:gdLst/>
              <a:ahLst/>
              <a:cxnLst/>
              <a:rect l="l" t="t" r="r" b="b"/>
              <a:pathLst>
                <a:path w="2393315" h="678179">
                  <a:moveTo>
                    <a:pt x="113002" y="0"/>
                  </a:moveTo>
                  <a:lnTo>
                    <a:pt x="2279797" y="0"/>
                  </a:lnTo>
                  <a:lnTo>
                    <a:pt x="2392799" y="113002"/>
                  </a:lnTo>
                  <a:lnTo>
                    <a:pt x="2392799" y="677999"/>
                  </a:lnTo>
                  <a:lnTo>
                    <a:pt x="0" y="677999"/>
                  </a:lnTo>
                  <a:lnTo>
                    <a:pt x="0" y="113002"/>
                  </a:lnTo>
                  <a:lnTo>
                    <a:pt x="113002" y="0"/>
                  </a:lnTo>
                  <a:close/>
                </a:path>
              </a:pathLst>
            </a:custGeom>
            <a:ln w="9524">
              <a:solidFill>
                <a:srgbClr val="6187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20"/>
          <p:cNvSpPr txBox="1"/>
          <p:nvPr/>
        </p:nvSpPr>
        <p:spPr>
          <a:xfrm>
            <a:off x="9821435" y="5360214"/>
            <a:ext cx="1853298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04139">
              <a:lnSpc>
                <a:spcPts val="1650"/>
              </a:lnSpc>
              <a:spcBef>
                <a:spcPts val="180"/>
              </a:spcBef>
            </a:pPr>
            <a:r>
              <a:rPr sz="1400" b="1" spc="90" dirty="0">
                <a:solidFill>
                  <a:srgbClr val="F9F6F4"/>
                </a:solidFill>
                <a:latin typeface="Calibri"/>
                <a:cs typeface="Calibri"/>
              </a:rPr>
              <a:t>Normalization</a:t>
            </a:r>
            <a:r>
              <a:rPr sz="1400" b="1" spc="70" dirty="0">
                <a:solidFill>
                  <a:srgbClr val="F9F6F4"/>
                </a:solidFill>
                <a:latin typeface="Calibri"/>
                <a:cs typeface="Calibri"/>
              </a:rPr>
              <a:t> </a:t>
            </a:r>
            <a:r>
              <a:rPr sz="1400" b="1" spc="105" dirty="0">
                <a:solidFill>
                  <a:srgbClr val="F9F6F4"/>
                </a:solidFill>
                <a:latin typeface="Calibri"/>
                <a:cs typeface="Calibri"/>
              </a:rPr>
              <a:t>and </a:t>
            </a:r>
            <a:r>
              <a:rPr sz="1400" b="1" spc="100" dirty="0">
                <a:solidFill>
                  <a:srgbClr val="F9F6F4"/>
                </a:solidFill>
                <a:latin typeface="Calibri"/>
                <a:cs typeface="Calibri"/>
              </a:rPr>
              <a:t>Residual</a:t>
            </a:r>
            <a:r>
              <a:rPr sz="1400" b="1" spc="45" dirty="0">
                <a:solidFill>
                  <a:srgbClr val="F9F6F4"/>
                </a:solidFill>
                <a:latin typeface="Calibri"/>
                <a:cs typeface="Calibri"/>
              </a:rPr>
              <a:t> </a:t>
            </a:r>
            <a:r>
              <a:rPr sz="1400" b="1" spc="125" dirty="0">
                <a:solidFill>
                  <a:srgbClr val="F9F6F4"/>
                </a:solidFill>
                <a:latin typeface="Calibri"/>
                <a:cs typeface="Calibri"/>
              </a:rPr>
              <a:t>Connection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32" name="object 21"/>
          <p:cNvGrpSpPr/>
          <p:nvPr/>
        </p:nvGrpSpPr>
        <p:grpSpPr>
          <a:xfrm>
            <a:off x="8874844" y="2281190"/>
            <a:ext cx="1987550" cy="3342640"/>
            <a:chOff x="6831379" y="1926100"/>
            <a:chExt cx="1987550" cy="3342640"/>
          </a:xfrm>
        </p:grpSpPr>
        <p:sp>
          <p:nvSpPr>
            <p:cNvPr id="33" name="object 22"/>
            <p:cNvSpPr/>
            <p:nvPr/>
          </p:nvSpPr>
          <p:spPr>
            <a:xfrm>
              <a:off x="6840904" y="1935625"/>
              <a:ext cx="1936750" cy="3292475"/>
            </a:xfrm>
            <a:custGeom>
              <a:avLst/>
              <a:gdLst/>
              <a:ahLst/>
              <a:cxnLst/>
              <a:rect l="l" t="t" r="r" b="b"/>
              <a:pathLst>
                <a:path w="1936750" h="3292475">
                  <a:moveTo>
                    <a:pt x="1936695" y="0"/>
                  </a:moveTo>
                  <a:lnTo>
                    <a:pt x="1936695" y="1476449"/>
                  </a:lnTo>
                  <a:lnTo>
                    <a:pt x="0" y="1476449"/>
                  </a:lnTo>
                  <a:lnTo>
                    <a:pt x="0" y="3291899"/>
                  </a:lnTo>
                  <a:lnTo>
                    <a:pt x="625995" y="3291899"/>
                  </a:lnTo>
                </a:path>
              </a:pathLst>
            </a:custGeom>
            <a:ln w="19049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7375" y="5186534"/>
              <a:ext cx="105500" cy="81980"/>
            </a:xfrm>
            <a:prstGeom prst="rect">
              <a:avLst/>
            </a:prstGeom>
          </p:spPr>
        </p:pic>
        <p:sp>
          <p:nvSpPr>
            <p:cNvPr id="35" name="object 24"/>
            <p:cNvSpPr/>
            <p:nvPr/>
          </p:nvSpPr>
          <p:spPr>
            <a:xfrm>
              <a:off x="8777612" y="4497450"/>
              <a:ext cx="0" cy="277495"/>
            </a:xfrm>
            <a:custGeom>
              <a:avLst/>
              <a:gdLst/>
              <a:ahLst/>
              <a:cxnLst/>
              <a:rect l="l" t="t" r="r" b="b"/>
              <a:pathLst>
                <a:path h="277495">
                  <a:moveTo>
                    <a:pt x="0" y="0"/>
                  </a:moveTo>
                  <a:lnTo>
                    <a:pt x="0" y="276899"/>
                  </a:lnTo>
                </a:path>
              </a:pathLst>
            </a:custGeom>
            <a:ln w="19049">
              <a:solidFill>
                <a:srgbClr val="1880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36622" y="4764825"/>
              <a:ext cx="81980" cy="105500"/>
            </a:xfrm>
            <a:prstGeom prst="rect">
              <a:avLst/>
            </a:prstGeom>
          </p:spPr>
        </p:pic>
      </p:grpSp>
      <p:sp>
        <p:nvSpPr>
          <p:cNvPr id="37" name="object 26"/>
          <p:cNvSpPr txBox="1"/>
          <p:nvPr/>
        </p:nvSpPr>
        <p:spPr>
          <a:xfrm>
            <a:off x="9162544" y="6316362"/>
            <a:ext cx="3316604" cy="272415"/>
          </a:xfrm>
          <a:prstGeom prst="rect">
            <a:avLst/>
          </a:prstGeom>
          <a:solidFill>
            <a:srgbClr val="EEEDE9">
              <a:alpha val="85528"/>
            </a:srgbClr>
          </a:solidFill>
          <a:ln w="19049">
            <a:solidFill>
              <a:srgbClr val="1B3138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040130">
              <a:lnSpc>
                <a:spcPct val="100000"/>
              </a:lnSpc>
              <a:spcBef>
                <a:spcPts val="190"/>
              </a:spcBef>
            </a:pPr>
            <a:r>
              <a:rPr sz="1400" b="1" spc="125" dirty="0">
                <a:latin typeface="Calibri"/>
                <a:cs typeface="Calibri"/>
              </a:rPr>
              <a:t>Output</a:t>
            </a:r>
            <a:r>
              <a:rPr sz="1400" b="1" spc="10" dirty="0">
                <a:latin typeface="Calibri"/>
                <a:cs typeface="Calibri"/>
              </a:rPr>
              <a:t> </a:t>
            </a:r>
            <a:r>
              <a:rPr sz="1400" b="1" spc="114" dirty="0">
                <a:latin typeface="Calibri"/>
                <a:cs typeface="Calibri"/>
              </a:rPr>
              <a:t>vector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8" name="object 27"/>
          <p:cNvGrpSpPr/>
          <p:nvPr/>
        </p:nvGrpSpPr>
        <p:grpSpPr>
          <a:xfrm>
            <a:off x="9509188" y="2902618"/>
            <a:ext cx="2686685" cy="3443604"/>
            <a:chOff x="7434387" y="2496024"/>
            <a:chExt cx="2686685" cy="3443604"/>
          </a:xfrm>
        </p:grpSpPr>
        <p:sp>
          <p:nvSpPr>
            <p:cNvPr id="39" name="object 28"/>
            <p:cNvSpPr/>
            <p:nvPr/>
          </p:nvSpPr>
          <p:spPr>
            <a:xfrm>
              <a:off x="8777624" y="5566499"/>
              <a:ext cx="0" cy="277495"/>
            </a:xfrm>
            <a:custGeom>
              <a:avLst/>
              <a:gdLst/>
              <a:ahLst/>
              <a:cxnLst/>
              <a:rect l="l" t="t" r="r" b="b"/>
              <a:pathLst>
                <a:path h="277495">
                  <a:moveTo>
                    <a:pt x="0" y="0"/>
                  </a:moveTo>
                  <a:lnTo>
                    <a:pt x="0" y="276899"/>
                  </a:lnTo>
                </a:path>
              </a:pathLst>
            </a:custGeom>
            <a:ln w="19049">
              <a:solidFill>
                <a:srgbClr val="1B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36634" y="5833875"/>
              <a:ext cx="81980" cy="105500"/>
            </a:xfrm>
            <a:prstGeom prst="rect">
              <a:avLst/>
            </a:prstGeom>
          </p:spPr>
        </p:pic>
        <p:sp>
          <p:nvSpPr>
            <p:cNvPr id="41" name="object 30"/>
            <p:cNvSpPr/>
            <p:nvPr/>
          </p:nvSpPr>
          <p:spPr>
            <a:xfrm>
              <a:off x="7439149" y="2500787"/>
              <a:ext cx="2677160" cy="678180"/>
            </a:xfrm>
            <a:custGeom>
              <a:avLst/>
              <a:gdLst/>
              <a:ahLst/>
              <a:cxnLst/>
              <a:rect l="l" t="t" r="r" b="b"/>
              <a:pathLst>
                <a:path w="2677159" h="678180">
                  <a:moveTo>
                    <a:pt x="2563897" y="677999"/>
                  </a:moveTo>
                  <a:lnTo>
                    <a:pt x="113002" y="677999"/>
                  </a:lnTo>
                  <a:lnTo>
                    <a:pt x="69016" y="669119"/>
                  </a:lnTo>
                  <a:lnTo>
                    <a:pt x="33097" y="644902"/>
                  </a:lnTo>
                  <a:lnTo>
                    <a:pt x="8880" y="608983"/>
                  </a:lnTo>
                  <a:lnTo>
                    <a:pt x="0" y="564997"/>
                  </a:lnTo>
                  <a:lnTo>
                    <a:pt x="0" y="113002"/>
                  </a:lnTo>
                  <a:lnTo>
                    <a:pt x="8880" y="69016"/>
                  </a:lnTo>
                  <a:lnTo>
                    <a:pt x="33097" y="33097"/>
                  </a:lnTo>
                  <a:lnTo>
                    <a:pt x="69016" y="8880"/>
                  </a:lnTo>
                  <a:lnTo>
                    <a:pt x="113002" y="0"/>
                  </a:lnTo>
                  <a:lnTo>
                    <a:pt x="2563897" y="0"/>
                  </a:lnTo>
                  <a:lnTo>
                    <a:pt x="2607141" y="8601"/>
                  </a:lnTo>
                  <a:lnTo>
                    <a:pt x="2643802" y="33097"/>
                  </a:lnTo>
                  <a:lnTo>
                    <a:pt x="2668298" y="69758"/>
                  </a:lnTo>
                  <a:lnTo>
                    <a:pt x="2676899" y="113002"/>
                  </a:lnTo>
                  <a:lnTo>
                    <a:pt x="2676899" y="564997"/>
                  </a:lnTo>
                  <a:lnTo>
                    <a:pt x="2668019" y="608983"/>
                  </a:lnTo>
                  <a:lnTo>
                    <a:pt x="2643802" y="644902"/>
                  </a:lnTo>
                  <a:lnTo>
                    <a:pt x="2607883" y="669119"/>
                  </a:lnTo>
                  <a:lnTo>
                    <a:pt x="2563897" y="677999"/>
                  </a:lnTo>
                  <a:close/>
                </a:path>
              </a:pathLst>
            </a:custGeom>
            <a:solidFill>
              <a:srgbClr val="6187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1"/>
            <p:cNvSpPr/>
            <p:nvPr/>
          </p:nvSpPr>
          <p:spPr>
            <a:xfrm>
              <a:off x="7439149" y="2500787"/>
              <a:ext cx="2677160" cy="678180"/>
            </a:xfrm>
            <a:custGeom>
              <a:avLst/>
              <a:gdLst/>
              <a:ahLst/>
              <a:cxnLst/>
              <a:rect l="l" t="t" r="r" b="b"/>
              <a:pathLst>
                <a:path w="2677159" h="678180">
                  <a:moveTo>
                    <a:pt x="0" y="113002"/>
                  </a:moveTo>
                  <a:lnTo>
                    <a:pt x="8880" y="69016"/>
                  </a:lnTo>
                  <a:lnTo>
                    <a:pt x="33097" y="33097"/>
                  </a:lnTo>
                  <a:lnTo>
                    <a:pt x="69016" y="8880"/>
                  </a:lnTo>
                  <a:lnTo>
                    <a:pt x="113002" y="0"/>
                  </a:lnTo>
                  <a:lnTo>
                    <a:pt x="2563897" y="0"/>
                  </a:lnTo>
                  <a:lnTo>
                    <a:pt x="2607141" y="8601"/>
                  </a:lnTo>
                  <a:lnTo>
                    <a:pt x="2643802" y="33097"/>
                  </a:lnTo>
                  <a:lnTo>
                    <a:pt x="2668298" y="69758"/>
                  </a:lnTo>
                  <a:lnTo>
                    <a:pt x="2676899" y="113002"/>
                  </a:lnTo>
                  <a:lnTo>
                    <a:pt x="2676899" y="564997"/>
                  </a:lnTo>
                  <a:lnTo>
                    <a:pt x="2668019" y="608983"/>
                  </a:lnTo>
                  <a:lnTo>
                    <a:pt x="2643802" y="644902"/>
                  </a:lnTo>
                  <a:lnTo>
                    <a:pt x="2607883" y="669119"/>
                  </a:lnTo>
                  <a:lnTo>
                    <a:pt x="2563897" y="677999"/>
                  </a:lnTo>
                  <a:lnTo>
                    <a:pt x="113002" y="677999"/>
                  </a:lnTo>
                  <a:lnTo>
                    <a:pt x="69016" y="669119"/>
                  </a:lnTo>
                  <a:lnTo>
                    <a:pt x="33097" y="644902"/>
                  </a:lnTo>
                  <a:lnTo>
                    <a:pt x="8880" y="608983"/>
                  </a:lnTo>
                  <a:lnTo>
                    <a:pt x="0" y="564997"/>
                  </a:lnTo>
                  <a:lnTo>
                    <a:pt x="0" y="113002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32"/>
          <p:cNvSpPr txBox="1"/>
          <p:nvPr/>
        </p:nvSpPr>
        <p:spPr>
          <a:xfrm>
            <a:off x="9966959" y="2887878"/>
            <a:ext cx="1707774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135" dirty="0">
                <a:solidFill>
                  <a:srgbClr val="F9F6F4"/>
                </a:solidFill>
                <a:latin typeface="Calibri"/>
                <a:cs typeface="Calibri"/>
              </a:rPr>
              <a:t>Attention</a:t>
            </a:r>
            <a:endParaRPr sz="2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467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5754" y="-648295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15754" y="-648295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Rectangle 10"/>
          <p:cNvSpPr/>
          <p:nvPr/>
        </p:nvSpPr>
        <p:spPr>
          <a:xfrm>
            <a:off x="1060704" y="658368"/>
            <a:ext cx="7344394" cy="6055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lang="en-US" sz="3500" spc="114" dirty="0">
                <a:solidFill>
                  <a:schemeClr val="bg1"/>
                </a:solidFill>
                <a:cs typeface="Calibri"/>
              </a:rPr>
              <a:t>Deﬁning</a:t>
            </a:r>
            <a:r>
              <a:rPr lang="en-US" sz="3500" spc="10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500" spc="90" dirty="0">
                <a:solidFill>
                  <a:schemeClr val="bg1"/>
                </a:solidFill>
                <a:cs typeface="Calibri"/>
              </a:rPr>
              <a:t>Features:</a:t>
            </a:r>
            <a:endParaRPr lang="en-US" sz="3500" dirty="0">
              <a:solidFill>
                <a:schemeClr val="bg1"/>
              </a:solidFill>
              <a:cs typeface="Calibri"/>
            </a:endParaRPr>
          </a:p>
          <a:p>
            <a:pPr marL="469265" indent="-412115">
              <a:lnSpc>
                <a:spcPct val="100000"/>
              </a:lnSpc>
              <a:spcBef>
                <a:spcPts val="1535"/>
              </a:spcBef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lang="en-US" sz="3500" spc="75" dirty="0">
                <a:solidFill>
                  <a:schemeClr val="bg1"/>
                </a:solidFill>
                <a:cs typeface="Calibri"/>
              </a:rPr>
              <a:t>Two</a:t>
            </a:r>
            <a:r>
              <a:rPr lang="en-US" sz="3500" spc="10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500" spc="195" dirty="0">
                <a:solidFill>
                  <a:schemeClr val="bg1"/>
                </a:solidFill>
                <a:cs typeface="Calibri"/>
              </a:rPr>
              <a:t>sets</a:t>
            </a:r>
            <a:r>
              <a:rPr lang="en-US" sz="3500" spc="110" dirty="0">
                <a:solidFill>
                  <a:schemeClr val="bg1"/>
                </a:solidFill>
                <a:cs typeface="Calibri"/>
              </a:rPr>
              <a:t> of</a:t>
            </a:r>
            <a:r>
              <a:rPr lang="en-US" sz="3500" spc="10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500" spc="120" dirty="0">
                <a:solidFill>
                  <a:schemeClr val="bg1"/>
                </a:solidFill>
                <a:cs typeface="Calibri"/>
              </a:rPr>
              <a:t>transformer</a:t>
            </a:r>
            <a:r>
              <a:rPr lang="en-US" sz="3500" spc="11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500" spc="160" dirty="0">
                <a:solidFill>
                  <a:schemeClr val="bg1"/>
                </a:solidFill>
                <a:cs typeface="Calibri"/>
              </a:rPr>
              <a:t>blocks</a:t>
            </a:r>
            <a:endParaRPr lang="en-US" sz="3500" dirty="0">
              <a:solidFill>
                <a:schemeClr val="bg1"/>
              </a:solidFill>
              <a:cs typeface="Calibri"/>
            </a:endParaRPr>
          </a:p>
          <a:p>
            <a:pPr marL="926465" lvl="1" indent="-381635">
              <a:lnSpc>
                <a:spcPct val="100000"/>
              </a:lnSpc>
              <a:spcBef>
                <a:spcPts val="445"/>
              </a:spcBef>
              <a:buClr>
                <a:srgbClr val="FFAB00"/>
              </a:buClr>
              <a:buFont typeface="Arial"/>
              <a:buChar char="○"/>
              <a:tabLst>
                <a:tab pos="926465" algn="l"/>
              </a:tabLst>
            </a:pPr>
            <a:r>
              <a:rPr lang="en-US" sz="3500" spc="140" dirty="0">
                <a:solidFill>
                  <a:schemeClr val="bg1"/>
                </a:solidFill>
                <a:cs typeface="Calibri"/>
              </a:rPr>
              <a:t>Encoder</a:t>
            </a:r>
            <a:r>
              <a:rPr lang="en-US" sz="3500" spc="9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500" spc="130" dirty="0">
                <a:solidFill>
                  <a:schemeClr val="bg1"/>
                </a:solidFill>
                <a:cs typeface="Calibri"/>
              </a:rPr>
              <a:t>blocks</a:t>
            </a:r>
            <a:endParaRPr lang="en-US" sz="3500" dirty="0">
              <a:solidFill>
                <a:schemeClr val="bg1"/>
              </a:solidFill>
              <a:cs typeface="Calibri"/>
            </a:endParaRPr>
          </a:p>
          <a:p>
            <a:pPr marL="926465" lvl="1" indent="-381635">
              <a:lnSpc>
                <a:spcPct val="100000"/>
              </a:lnSpc>
              <a:spcBef>
                <a:spcPts val="360"/>
              </a:spcBef>
              <a:buClr>
                <a:srgbClr val="FFAB00"/>
              </a:buClr>
              <a:buFont typeface="Arial"/>
              <a:buChar char="○"/>
              <a:tabLst>
                <a:tab pos="926465" algn="l"/>
              </a:tabLst>
            </a:pPr>
            <a:r>
              <a:rPr lang="en-US" sz="3500" spc="145" dirty="0">
                <a:solidFill>
                  <a:schemeClr val="bg1"/>
                </a:solidFill>
                <a:cs typeface="Calibri"/>
              </a:rPr>
              <a:t>Decoder</a:t>
            </a:r>
            <a:r>
              <a:rPr lang="en-US" sz="3500" spc="9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500" spc="130" dirty="0">
                <a:solidFill>
                  <a:schemeClr val="bg1"/>
                </a:solidFill>
                <a:cs typeface="Calibri"/>
              </a:rPr>
              <a:t>blocks</a:t>
            </a:r>
            <a:endParaRPr lang="en-US" sz="3500" dirty="0">
              <a:solidFill>
                <a:schemeClr val="bg1"/>
              </a:solidFill>
              <a:cs typeface="Calibri"/>
            </a:endParaRPr>
          </a:p>
          <a:p>
            <a:pPr marL="926465" lvl="1" indent="-381635">
              <a:lnSpc>
                <a:spcPct val="100000"/>
              </a:lnSpc>
              <a:spcBef>
                <a:spcPts val="360"/>
              </a:spcBef>
              <a:buClr>
                <a:srgbClr val="FFAB00"/>
              </a:buClr>
              <a:buFont typeface="Arial"/>
              <a:buChar char="○"/>
              <a:tabLst>
                <a:tab pos="926465" algn="l"/>
              </a:tabLst>
            </a:pPr>
            <a:r>
              <a:rPr lang="en-US" sz="3500" spc="204" dirty="0">
                <a:solidFill>
                  <a:schemeClr val="bg1"/>
                </a:solidFill>
                <a:cs typeface="Calibri"/>
              </a:rPr>
              <a:t>Cross-</a:t>
            </a:r>
            <a:r>
              <a:rPr lang="en-US" sz="3500" spc="100" dirty="0">
                <a:solidFill>
                  <a:schemeClr val="bg1"/>
                </a:solidFill>
                <a:cs typeface="Calibri"/>
              </a:rPr>
              <a:t>attention</a:t>
            </a:r>
            <a:endParaRPr lang="en-US" sz="3500" dirty="0">
              <a:solidFill>
                <a:schemeClr val="bg1"/>
              </a:solidFill>
              <a:cs typeface="Calibri"/>
            </a:endParaRPr>
          </a:p>
          <a:p>
            <a:pPr lvl="1">
              <a:lnSpc>
                <a:spcPct val="100000"/>
              </a:lnSpc>
              <a:buClr>
                <a:srgbClr val="FFAB00"/>
              </a:buClr>
              <a:buFont typeface="Arial"/>
              <a:buChar char="○"/>
            </a:pPr>
            <a:endParaRPr lang="en-US" sz="3500" dirty="0">
              <a:solidFill>
                <a:schemeClr val="bg1"/>
              </a:solidFill>
              <a:cs typeface="Calibri"/>
            </a:endParaRPr>
          </a:p>
          <a:p>
            <a:pPr lvl="1">
              <a:lnSpc>
                <a:spcPct val="100000"/>
              </a:lnSpc>
              <a:spcBef>
                <a:spcPts val="975"/>
              </a:spcBef>
              <a:buClr>
                <a:srgbClr val="FFAB00"/>
              </a:buClr>
              <a:buFont typeface="Arial"/>
              <a:buChar char="○"/>
            </a:pPr>
            <a:endParaRPr lang="en-US" sz="3500" dirty="0">
              <a:solidFill>
                <a:schemeClr val="bg1"/>
              </a:solidFill>
              <a:cs typeface="Calibri"/>
            </a:endParaRPr>
          </a:p>
          <a:p>
            <a:pPr marL="469265" indent="-412115">
              <a:lnSpc>
                <a:spcPct val="100000"/>
              </a:lnSpc>
              <a:buClr>
                <a:srgbClr val="1B5162"/>
              </a:buClr>
              <a:buFont typeface="Arial"/>
              <a:buChar char="●"/>
              <a:tabLst>
                <a:tab pos="469265" algn="l"/>
              </a:tabLst>
            </a:pPr>
            <a:r>
              <a:rPr lang="en-US" sz="3500" spc="150" dirty="0">
                <a:solidFill>
                  <a:schemeClr val="bg1"/>
                </a:solidFill>
                <a:cs typeface="Calibri"/>
              </a:rPr>
              <a:t>Typical</a:t>
            </a:r>
            <a:r>
              <a:rPr lang="en-US" sz="3500" spc="9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500" spc="105" dirty="0">
                <a:solidFill>
                  <a:schemeClr val="bg1"/>
                </a:solidFill>
                <a:cs typeface="Calibri"/>
              </a:rPr>
              <a:t>Uses:</a:t>
            </a:r>
            <a:endParaRPr lang="en-US" sz="3500" dirty="0">
              <a:solidFill>
                <a:schemeClr val="bg1"/>
              </a:solidFill>
              <a:cs typeface="Calibri"/>
            </a:endParaRPr>
          </a:p>
          <a:p>
            <a:pPr marL="926465" lvl="1" indent="-381635">
              <a:lnSpc>
                <a:spcPct val="100000"/>
              </a:lnSpc>
              <a:spcBef>
                <a:spcPts val="445"/>
              </a:spcBef>
              <a:buClr>
                <a:srgbClr val="FFAB00"/>
              </a:buClr>
              <a:buFont typeface="Arial"/>
              <a:buChar char="○"/>
              <a:tabLst>
                <a:tab pos="926465" algn="l"/>
              </a:tabLst>
            </a:pPr>
            <a:r>
              <a:rPr lang="en-US" sz="3500" spc="70" dirty="0">
                <a:solidFill>
                  <a:schemeClr val="bg1"/>
                </a:solidFill>
                <a:cs typeface="Calibri"/>
              </a:rPr>
              <a:t>Translation</a:t>
            </a:r>
            <a:endParaRPr lang="en-US" sz="3500" dirty="0">
              <a:solidFill>
                <a:schemeClr val="bg1"/>
              </a:solidFill>
              <a:cs typeface="Calibri"/>
            </a:endParaRPr>
          </a:p>
          <a:p>
            <a:pPr marL="926465" lvl="1" indent="-381635">
              <a:lnSpc>
                <a:spcPct val="100000"/>
              </a:lnSpc>
              <a:spcBef>
                <a:spcPts val="360"/>
              </a:spcBef>
              <a:buClr>
                <a:srgbClr val="FFAB00"/>
              </a:buClr>
              <a:buFont typeface="Arial"/>
              <a:buChar char="○"/>
              <a:tabLst>
                <a:tab pos="926465" algn="l"/>
              </a:tabLst>
            </a:pPr>
            <a:r>
              <a:rPr lang="en-US" sz="3500" spc="114" dirty="0">
                <a:solidFill>
                  <a:schemeClr val="bg1"/>
                </a:solidFill>
                <a:cs typeface="Calibri"/>
              </a:rPr>
              <a:t>Conversion</a:t>
            </a:r>
            <a:endParaRPr lang="en-US" sz="35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2" name="object 7"/>
          <p:cNvGrpSpPr/>
          <p:nvPr/>
        </p:nvGrpSpPr>
        <p:grpSpPr>
          <a:xfrm>
            <a:off x="8705087" y="495076"/>
            <a:ext cx="4695540" cy="6055504"/>
            <a:chOff x="7015280" y="1191102"/>
            <a:chExt cx="3567807" cy="4909297"/>
          </a:xfrm>
        </p:grpSpPr>
        <p:pic>
          <p:nvPicPr>
            <p:cNvPr id="13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5280" y="1191102"/>
              <a:ext cx="3567807" cy="4909297"/>
            </a:xfrm>
            <a:prstGeom prst="rect">
              <a:avLst/>
            </a:prstGeom>
          </p:spPr>
        </p:pic>
        <p:pic>
          <p:nvPicPr>
            <p:cNvPr id="14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5280" y="1248251"/>
              <a:ext cx="3453506" cy="4794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08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860" y="452553"/>
            <a:ext cx="9488065" cy="73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-22007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44" name="TextBox 43"/>
          <p:cNvSpPr txBox="1"/>
          <p:nvPr/>
        </p:nvSpPr>
        <p:spPr>
          <a:xfrm>
            <a:off x="679938" y="3094892"/>
            <a:ext cx="6192409" cy="418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645" indent="-371475">
              <a:lnSpc>
                <a:spcPct val="100000"/>
              </a:lnSpc>
              <a:spcBef>
                <a:spcPts val="1420"/>
              </a:spcBef>
              <a:buClr>
                <a:srgbClr val="1B5162"/>
              </a:buClr>
              <a:buAutoNum type="arabicPeriod"/>
              <a:tabLst>
                <a:tab pos="461645" algn="l"/>
              </a:tabLst>
            </a:pPr>
            <a:r>
              <a:rPr lang="en-US" sz="3000" spc="175" dirty="0">
                <a:solidFill>
                  <a:schemeClr val="bg1"/>
                </a:solidFill>
                <a:cs typeface="Calibri"/>
              </a:rPr>
              <a:t>Process</a:t>
            </a:r>
            <a:r>
              <a:rPr lang="en-US" sz="3000" spc="1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10" dirty="0">
                <a:solidFill>
                  <a:schemeClr val="bg1"/>
                </a:solidFill>
                <a:cs typeface="Calibri"/>
              </a:rPr>
              <a:t>input</a:t>
            </a:r>
            <a:r>
              <a:rPr lang="en-US" sz="3000" spc="1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45" dirty="0">
                <a:solidFill>
                  <a:schemeClr val="bg1"/>
                </a:solidFill>
                <a:cs typeface="Calibri"/>
              </a:rPr>
              <a:t>vectors</a:t>
            </a:r>
            <a:r>
              <a:rPr lang="en-US" sz="3000" spc="10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with</a:t>
            </a:r>
            <a:r>
              <a:rPr lang="en-US" sz="3000" spc="100" dirty="0">
                <a:solidFill>
                  <a:schemeClr val="bg1"/>
                </a:solidFill>
                <a:cs typeface="Calibri"/>
              </a:rPr>
              <a:t> attention</a:t>
            </a:r>
            <a:r>
              <a:rPr lang="en-US" sz="3000" spc="10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10" dirty="0">
                <a:solidFill>
                  <a:schemeClr val="bg1"/>
                </a:solidFill>
                <a:cs typeface="Calibri"/>
              </a:rPr>
              <a:t>to</a:t>
            </a:r>
            <a:r>
              <a:rPr lang="en-US" sz="3000" spc="1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20" dirty="0">
                <a:solidFill>
                  <a:schemeClr val="bg1"/>
                </a:solidFill>
                <a:cs typeface="Calibri"/>
              </a:rPr>
              <a:t>enrich</a:t>
            </a:r>
            <a:endParaRPr lang="en-US" sz="3000" dirty="0">
              <a:solidFill>
                <a:schemeClr val="bg1"/>
              </a:solidFill>
              <a:cs typeface="Calibri"/>
            </a:endParaRPr>
          </a:p>
          <a:p>
            <a:pPr marL="461645" indent="-445134">
              <a:lnSpc>
                <a:spcPct val="100000"/>
              </a:lnSpc>
              <a:spcBef>
                <a:spcPts val="1320"/>
              </a:spcBef>
              <a:buClr>
                <a:srgbClr val="1B5162"/>
              </a:buClr>
              <a:buAutoNum type="arabicPeriod"/>
              <a:tabLst>
                <a:tab pos="461645" algn="l"/>
              </a:tabLst>
            </a:pPr>
            <a:r>
              <a:rPr lang="en-US" sz="3000" spc="185" dirty="0">
                <a:solidFill>
                  <a:schemeClr val="bg1"/>
                </a:solidFill>
                <a:cs typeface="Calibri"/>
              </a:rPr>
              <a:t>Add</a:t>
            </a:r>
            <a:r>
              <a:rPr lang="en-US" sz="3000" spc="9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nonlinear</a:t>
            </a:r>
            <a:r>
              <a:rPr lang="en-US" sz="3000" spc="9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10" dirty="0">
                <a:solidFill>
                  <a:schemeClr val="bg1"/>
                </a:solidFill>
                <a:cs typeface="Calibri"/>
              </a:rPr>
              <a:t>transformation</a:t>
            </a:r>
            <a:r>
              <a:rPr lang="en-US" sz="3000" spc="9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with</a:t>
            </a:r>
            <a:r>
              <a:rPr lang="en-US" sz="3000" spc="9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60" dirty="0">
                <a:solidFill>
                  <a:schemeClr val="bg1"/>
                </a:solidFill>
                <a:cs typeface="Calibri"/>
              </a:rPr>
              <a:t>NN</a:t>
            </a:r>
            <a:endParaRPr lang="en-US" sz="3000" dirty="0">
              <a:solidFill>
                <a:schemeClr val="bg1"/>
              </a:solidFill>
              <a:cs typeface="Calibri"/>
            </a:endParaRPr>
          </a:p>
          <a:p>
            <a:pPr marL="461645" marR="184150" indent="-449580">
              <a:lnSpc>
                <a:spcPct val="150000"/>
              </a:lnSpc>
              <a:buClr>
                <a:srgbClr val="1B5162"/>
              </a:buClr>
              <a:buAutoNum type="arabicPeriod"/>
              <a:tabLst>
                <a:tab pos="461645" algn="l"/>
              </a:tabLst>
            </a:pPr>
            <a:r>
              <a:rPr lang="en-US" sz="3000" spc="160" dirty="0">
                <a:solidFill>
                  <a:schemeClr val="bg1"/>
                </a:solidFill>
                <a:cs typeface="Calibri"/>
              </a:rPr>
              <a:t>Apply</a:t>
            </a:r>
            <a:r>
              <a:rPr lang="en-US" sz="3000" spc="9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35" dirty="0">
                <a:solidFill>
                  <a:schemeClr val="bg1"/>
                </a:solidFill>
                <a:cs typeface="Calibri"/>
              </a:rPr>
              <a:t>enriched</a:t>
            </a:r>
            <a:r>
              <a:rPr lang="en-US" sz="3000" spc="1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45" dirty="0">
                <a:solidFill>
                  <a:schemeClr val="bg1"/>
                </a:solidFill>
                <a:cs typeface="Calibri"/>
              </a:rPr>
              <a:t>vectors</a:t>
            </a:r>
            <a:r>
              <a:rPr lang="en-US" sz="3000" spc="1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10" dirty="0">
                <a:solidFill>
                  <a:schemeClr val="bg1"/>
                </a:solidFill>
                <a:cs typeface="Calibri"/>
              </a:rPr>
              <a:t>to</a:t>
            </a:r>
            <a:r>
              <a:rPr lang="en-US" sz="3000" spc="9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55" dirty="0">
                <a:solidFill>
                  <a:schemeClr val="bg1"/>
                </a:solidFill>
                <a:cs typeface="Calibri"/>
              </a:rPr>
              <a:t>select</a:t>
            </a:r>
            <a:r>
              <a:rPr lang="en-US" sz="3000" spc="1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25" dirty="0">
                <a:solidFill>
                  <a:schemeClr val="bg1"/>
                </a:solidFill>
                <a:cs typeface="Calibri"/>
              </a:rPr>
              <a:t>the</a:t>
            </a:r>
            <a:r>
              <a:rPr lang="en-US" sz="3000" spc="1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45" dirty="0">
                <a:solidFill>
                  <a:schemeClr val="bg1"/>
                </a:solidFill>
                <a:cs typeface="Calibri"/>
              </a:rPr>
              <a:t>correct </a:t>
            </a:r>
            <a:r>
              <a:rPr lang="en-US" sz="3000" spc="95" dirty="0">
                <a:solidFill>
                  <a:schemeClr val="bg1"/>
                </a:solidFill>
                <a:cs typeface="Calibri"/>
              </a:rPr>
              <a:t>token from </a:t>
            </a:r>
            <a:r>
              <a:rPr lang="en-US" sz="3000" spc="125" dirty="0">
                <a:solidFill>
                  <a:schemeClr val="bg1"/>
                </a:solidFill>
                <a:cs typeface="Calibri"/>
              </a:rPr>
              <a:t>the</a:t>
            </a:r>
            <a:r>
              <a:rPr lang="en-US" sz="3000" spc="9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00" dirty="0">
                <a:solidFill>
                  <a:schemeClr val="bg1"/>
                </a:solidFill>
                <a:cs typeface="Calibri"/>
              </a:rPr>
              <a:t>model’s </a:t>
            </a:r>
            <a:r>
              <a:rPr lang="en-US" sz="3000" spc="130" dirty="0">
                <a:solidFill>
                  <a:schemeClr val="bg1"/>
                </a:solidFill>
                <a:cs typeface="Calibri"/>
              </a:rPr>
              <a:t>vocabulary</a:t>
            </a:r>
            <a:endParaRPr lang="en-US" sz="3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9938" y="1031630"/>
            <a:ext cx="66765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spc="110" dirty="0">
                <a:solidFill>
                  <a:srgbClr val="FF0000"/>
                </a:solidFill>
                <a:cs typeface="Calibri"/>
              </a:rPr>
              <a:t>T</a:t>
            </a:r>
            <a:r>
              <a:rPr lang="en-IN" sz="5500" spc="110" dirty="0">
                <a:solidFill>
                  <a:srgbClr val="FF0000"/>
                </a:solidFill>
                <a:cs typeface="Calibri"/>
              </a:rPr>
              <a:t>ransformer</a:t>
            </a:r>
            <a:r>
              <a:rPr lang="en-IN" sz="5500" spc="100" dirty="0">
                <a:solidFill>
                  <a:srgbClr val="FF0000"/>
                </a:solidFill>
                <a:cs typeface="Calibri"/>
              </a:rPr>
              <a:t> </a:t>
            </a:r>
            <a:r>
              <a:rPr lang="en-IN" sz="5500" spc="110" dirty="0">
                <a:solidFill>
                  <a:srgbClr val="FF0000"/>
                </a:solidFill>
                <a:cs typeface="Calibri"/>
              </a:rPr>
              <a:t>blocks</a:t>
            </a:r>
            <a:endParaRPr lang="en-IN" sz="5500" dirty="0">
              <a:solidFill>
                <a:srgbClr val="FF0000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376" y="553120"/>
            <a:ext cx="4972554" cy="69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5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35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4057" y="319706"/>
            <a:ext cx="3066573" cy="7632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21845" y="2043113"/>
            <a:ext cx="6293882" cy="3580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9095" marR="424180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440055" algn="l"/>
              </a:tabLst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	</a:t>
            </a:r>
            <a:r>
              <a:rPr lang="en-US" sz="3000" spc="80" dirty="0">
                <a:solidFill>
                  <a:schemeClr val="bg1"/>
                </a:solidFill>
                <a:cs typeface="Calibri"/>
              </a:rPr>
              <a:t>Measure </a:t>
            </a:r>
            <a:r>
              <a:rPr lang="en-US" sz="3000" spc="95" dirty="0">
                <a:solidFill>
                  <a:schemeClr val="bg1"/>
                </a:solidFill>
                <a:cs typeface="Calibri"/>
              </a:rPr>
              <a:t>the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14" dirty="0">
                <a:solidFill>
                  <a:schemeClr val="bg1"/>
                </a:solidFill>
                <a:cs typeface="Calibri"/>
              </a:rPr>
              <a:t>importance</a:t>
            </a:r>
            <a:r>
              <a:rPr lang="en-US" sz="3000" spc="8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14" dirty="0">
                <a:solidFill>
                  <a:schemeClr val="bg1"/>
                </a:solidFill>
                <a:cs typeface="Calibri"/>
              </a:rPr>
              <a:t>and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90" dirty="0">
                <a:solidFill>
                  <a:schemeClr val="bg1"/>
                </a:solidFill>
                <a:cs typeface="Calibri"/>
              </a:rPr>
              <a:t>relevance</a:t>
            </a:r>
            <a:r>
              <a:rPr lang="en-US" sz="3000" spc="80" dirty="0">
                <a:solidFill>
                  <a:schemeClr val="bg1"/>
                </a:solidFill>
                <a:cs typeface="Calibri"/>
              </a:rPr>
              <a:t> of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45" dirty="0">
                <a:solidFill>
                  <a:schemeClr val="bg1"/>
                </a:solidFill>
                <a:cs typeface="Calibri"/>
              </a:rPr>
              <a:t>each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80" dirty="0">
                <a:solidFill>
                  <a:schemeClr val="bg1"/>
                </a:solidFill>
                <a:cs typeface="Calibri"/>
              </a:rPr>
              <a:t>word </a:t>
            </a:r>
            <a:r>
              <a:rPr lang="en-US" sz="3000" spc="65" dirty="0">
                <a:solidFill>
                  <a:schemeClr val="bg1"/>
                </a:solidFill>
                <a:cs typeface="Calibri"/>
              </a:rPr>
              <a:t>relative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95" dirty="0">
                <a:solidFill>
                  <a:schemeClr val="bg1"/>
                </a:solidFill>
                <a:cs typeface="Calibri"/>
              </a:rPr>
              <a:t>to</a:t>
            </a:r>
            <a:r>
              <a:rPr lang="en-US" sz="3000" spc="8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10" dirty="0">
                <a:solidFill>
                  <a:schemeClr val="bg1"/>
                </a:solidFill>
                <a:cs typeface="Calibri"/>
              </a:rPr>
              <a:t>each </a:t>
            </a:r>
            <a:r>
              <a:rPr lang="en-US" sz="3000" spc="70" dirty="0">
                <a:solidFill>
                  <a:schemeClr val="bg1"/>
                </a:solidFill>
                <a:cs typeface="Calibri"/>
              </a:rPr>
              <a:t>other</a:t>
            </a:r>
            <a:endParaRPr lang="en-US" sz="3000" dirty="0">
              <a:solidFill>
                <a:schemeClr val="bg1"/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1960"/>
              </a:spcBef>
              <a:buFont typeface="Arial"/>
              <a:buChar char="●"/>
            </a:pPr>
            <a:endParaRPr lang="en-US" sz="3000" dirty="0">
              <a:solidFill>
                <a:schemeClr val="bg1"/>
              </a:solidFill>
              <a:cs typeface="Calibri"/>
            </a:endParaRPr>
          </a:p>
          <a:p>
            <a:pPr marL="379095" indent="-366395">
              <a:lnSpc>
                <a:spcPct val="100000"/>
              </a:lnSpc>
              <a:buFont typeface="Arial"/>
              <a:buChar char="●"/>
              <a:tabLst>
                <a:tab pos="379095" algn="l"/>
              </a:tabLst>
            </a:pPr>
            <a:r>
              <a:rPr lang="en-US" sz="3000" spc="50" dirty="0">
                <a:solidFill>
                  <a:schemeClr val="bg1"/>
                </a:solidFill>
                <a:cs typeface="Calibri"/>
              </a:rPr>
              <a:t>Allow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55" dirty="0">
                <a:solidFill>
                  <a:schemeClr val="bg1"/>
                </a:solidFill>
                <a:cs typeface="Calibri"/>
              </a:rPr>
              <a:t>for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95" dirty="0">
                <a:solidFill>
                  <a:schemeClr val="bg1"/>
                </a:solidFill>
                <a:cs typeface="Calibri"/>
              </a:rPr>
              <a:t>the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10" dirty="0">
                <a:solidFill>
                  <a:schemeClr val="bg1"/>
                </a:solidFill>
                <a:cs typeface="Calibri"/>
              </a:rPr>
              <a:t>building-</a:t>
            </a:r>
            <a:r>
              <a:rPr lang="en-US" sz="3000" spc="150" dirty="0">
                <a:solidFill>
                  <a:schemeClr val="bg1"/>
                </a:solidFill>
                <a:cs typeface="Calibri"/>
              </a:rPr>
              <a:t>up</a:t>
            </a:r>
            <a:r>
              <a:rPr lang="en-US" sz="3000" spc="9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80" dirty="0">
                <a:solidFill>
                  <a:schemeClr val="bg1"/>
                </a:solidFill>
                <a:cs typeface="Calibri"/>
              </a:rPr>
              <a:t>of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10" dirty="0">
                <a:solidFill>
                  <a:schemeClr val="bg1"/>
                </a:solidFill>
                <a:cs typeface="Calibri"/>
              </a:rPr>
              <a:t>enriched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20" dirty="0">
                <a:solidFill>
                  <a:schemeClr val="bg1"/>
                </a:solidFill>
                <a:cs typeface="Calibri"/>
              </a:rPr>
              <a:t>vectors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70" dirty="0">
                <a:solidFill>
                  <a:schemeClr val="bg1"/>
                </a:solidFill>
                <a:cs typeface="Calibri"/>
              </a:rPr>
              <a:t>with</a:t>
            </a:r>
            <a:r>
              <a:rPr lang="en-US" sz="3000" spc="9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95" dirty="0">
                <a:solidFill>
                  <a:schemeClr val="bg1"/>
                </a:solidFill>
                <a:cs typeface="Calibri"/>
              </a:rPr>
              <a:t>more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14" dirty="0">
                <a:solidFill>
                  <a:schemeClr val="bg1"/>
                </a:solidFill>
                <a:cs typeface="Calibri"/>
              </a:rPr>
              <a:t>context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14" dirty="0">
                <a:solidFill>
                  <a:schemeClr val="bg1"/>
                </a:solidFill>
                <a:cs typeface="Calibri"/>
              </a:rPr>
              <a:t>and</a:t>
            </a:r>
            <a:r>
              <a:rPr lang="en-US" sz="3000" spc="7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logic</a:t>
            </a:r>
            <a:endParaRPr lang="en-US" sz="3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3" name="object 19"/>
          <p:cNvSpPr txBox="1"/>
          <p:nvPr/>
        </p:nvSpPr>
        <p:spPr>
          <a:xfrm>
            <a:off x="2173163" y="945708"/>
            <a:ext cx="255087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05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4000" spc="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spc="55" dirty="0">
                <a:solidFill>
                  <a:srgbClr val="FF0000"/>
                </a:solidFill>
                <a:latin typeface="Calibri"/>
                <a:cs typeface="Calibri"/>
              </a:rPr>
              <a:t>role</a:t>
            </a:r>
            <a:r>
              <a:rPr sz="4000" spc="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spc="55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endParaRPr sz="40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4" name="object 20"/>
          <p:cNvSpPr txBox="1"/>
          <p:nvPr/>
        </p:nvSpPr>
        <p:spPr>
          <a:xfrm>
            <a:off x="4724041" y="1208153"/>
            <a:ext cx="2475411" cy="269304"/>
          </a:xfrm>
          <a:prstGeom prst="rect">
            <a:avLst/>
          </a:prstGeom>
          <a:solidFill>
            <a:srgbClr val="FFE1B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4000" spc="75" dirty="0">
                <a:solidFill>
                  <a:srgbClr val="1B3138"/>
                </a:solidFill>
                <a:latin typeface="Calibri"/>
                <a:cs typeface="Calibri"/>
              </a:rPr>
              <a:t>attention</a:t>
            </a:r>
            <a:endParaRPr sz="4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900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579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Box 10"/>
          <p:cNvSpPr txBox="1"/>
          <p:nvPr/>
        </p:nvSpPr>
        <p:spPr>
          <a:xfrm>
            <a:off x="1115568" y="3675888"/>
            <a:ext cx="12252960" cy="315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9095" marR="102870" indent="-367030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</a:tabLst>
            </a:pPr>
            <a:r>
              <a:rPr lang="en-US" sz="3000" spc="110" dirty="0">
                <a:solidFill>
                  <a:schemeClr val="bg1"/>
                </a:solidFill>
                <a:cs typeface="Calibri"/>
              </a:rPr>
              <a:t>Use</a:t>
            </a:r>
            <a:r>
              <a:rPr lang="en-US" sz="3000" spc="7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95" dirty="0">
                <a:solidFill>
                  <a:schemeClr val="bg1"/>
                </a:solidFill>
                <a:cs typeface="Calibri"/>
              </a:rPr>
              <a:t>the</a:t>
            </a:r>
            <a:r>
              <a:rPr lang="en-US" sz="3000" spc="8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75" dirty="0">
                <a:solidFill>
                  <a:schemeClr val="bg1"/>
                </a:solidFill>
                <a:cs typeface="Calibri"/>
              </a:rPr>
              <a:t>information</a:t>
            </a:r>
            <a:r>
              <a:rPr lang="en-US" sz="3000" spc="8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00" dirty="0">
                <a:solidFill>
                  <a:schemeClr val="bg1"/>
                </a:solidFill>
                <a:cs typeface="Calibri"/>
              </a:rPr>
              <a:t>gathered</a:t>
            </a:r>
            <a:r>
              <a:rPr lang="en-US" sz="3000" spc="80" dirty="0">
                <a:solidFill>
                  <a:schemeClr val="bg1"/>
                </a:solidFill>
                <a:cs typeface="Calibri"/>
              </a:rPr>
              <a:t> from </a:t>
            </a:r>
            <a:r>
              <a:rPr lang="en-US" sz="3000" spc="95" dirty="0">
                <a:solidFill>
                  <a:schemeClr val="bg1"/>
                </a:solidFill>
                <a:cs typeface="Calibri"/>
              </a:rPr>
              <a:t>the</a:t>
            </a:r>
            <a:r>
              <a:rPr lang="en-US" sz="3000" spc="8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attention</a:t>
            </a:r>
            <a:r>
              <a:rPr lang="en-US" sz="3000" spc="8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20" dirty="0">
                <a:solidFill>
                  <a:schemeClr val="bg1"/>
                </a:solidFill>
                <a:cs typeface="Calibri"/>
              </a:rPr>
              <a:t>stage</a:t>
            </a:r>
            <a:r>
              <a:rPr lang="en-US" sz="3000" spc="8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60" dirty="0">
                <a:solidFill>
                  <a:schemeClr val="bg1"/>
                </a:solidFill>
                <a:cs typeface="Calibri"/>
              </a:rPr>
              <a:t>for</a:t>
            </a:r>
            <a:r>
              <a:rPr lang="en-US" sz="3000" spc="8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25" dirty="0">
                <a:solidFill>
                  <a:schemeClr val="bg1"/>
                </a:solidFill>
                <a:cs typeface="Calibri"/>
              </a:rPr>
              <a:t>each </a:t>
            </a:r>
            <a:r>
              <a:rPr lang="en-US" sz="3000" spc="95" dirty="0">
                <a:solidFill>
                  <a:schemeClr val="bg1"/>
                </a:solidFill>
                <a:cs typeface="Calibri"/>
              </a:rPr>
              <a:t>element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dirty="0">
                <a:solidFill>
                  <a:schemeClr val="bg1"/>
                </a:solidFill>
                <a:cs typeface="Calibri"/>
              </a:rPr>
              <a:t>in</a:t>
            </a:r>
            <a:r>
              <a:rPr lang="en-US" sz="3000" spc="9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95" dirty="0">
                <a:solidFill>
                  <a:schemeClr val="bg1"/>
                </a:solidFill>
                <a:cs typeface="Calibri"/>
              </a:rPr>
              <a:t>the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40" dirty="0">
                <a:solidFill>
                  <a:schemeClr val="bg1"/>
                </a:solidFill>
                <a:cs typeface="Calibri"/>
              </a:rPr>
              <a:t>sequence</a:t>
            </a:r>
            <a:r>
              <a:rPr lang="en-US" sz="3000" spc="9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14" dirty="0">
                <a:solidFill>
                  <a:schemeClr val="bg1"/>
                </a:solidFill>
                <a:cs typeface="Calibri"/>
              </a:rPr>
              <a:t>and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90" dirty="0">
                <a:solidFill>
                  <a:schemeClr val="bg1"/>
                </a:solidFill>
                <a:cs typeface="Calibri"/>
              </a:rPr>
              <a:t>translate </a:t>
            </a:r>
            <a:r>
              <a:rPr lang="en-US" sz="3000" spc="60" dirty="0">
                <a:solidFill>
                  <a:schemeClr val="bg1"/>
                </a:solidFill>
                <a:cs typeface="Calibri"/>
              </a:rPr>
              <a:t>it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95" dirty="0">
                <a:solidFill>
                  <a:schemeClr val="bg1"/>
                </a:solidFill>
                <a:cs typeface="Calibri"/>
              </a:rPr>
              <a:t>to</a:t>
            </a:r>
            <a:r>
              <a:rPr lang="en-US" sz="3000" spc="9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10" dirty="0">
                <a:solidFill>
                  <a:schemeClr val="bg1"/>
                </a:solidFill>
                <a:cs typeface="Calibri"/>
              </a:rPr>
              <a:t>a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70" dirty="0">
                <a:solidFill>
                  <a:schemeClr val="bg1"/>
                </a:solidFill>
                <a:cs typeface="Calibri"/>
              </a:rPr>
              <a:t>further</a:t>
            </a:r>
            <a:r>
              <a:rPr lang="en-US" sz="3000" spc="9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10" dirty="0">
                <a:solidFill>
                  <a:schemeClr val="bg1"/>
                </a:solidFill>
                <a:cs typeface="Calibri"/>
              </a:rPr>
              <a:t>enriched</a:t>
            </a:r>
            <a:r>
              <a:rPr lang="en-US" sz="3000" spc="85" dirty="0">
                <a:solidFill>
                  <a:schemeClr val="bg1"/>
                </a:solidFill>
                <a:cs typeface="Calibri"/>
              </a:rPr>
              <a:t> state</a:t>
            </a:r>
            <a:endParaRPr lang="en-US" sz="3000" dirty="0">
              <a:solidFill>
                <a:schemeClr val="bg1"/>
              </a:solidFill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lang="en-US" sz="3000" dirty="0">
              <a:solidFill>
                <a:schemeClr val="bg1"/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Font typeface="Arial"/>
              <a:buChar char="●"/>
            </a:pPr>
            <a:endParaRPr lang="en-US" sz="3000" dirty="0">
              <a:solidFill>
                <a:schemeClr val="bg1"/>
              </a:solidFill>
              <a:cs typeface="Calibri"/>
            </a:endParaRPr>
          </a:p>
          <a:p>
            <a:pPr marL="379095" marR="5080" indent="-367030">
              <a:lnSpc>
                <a:spcPct val="114999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</a:tabLst>
            </a:pPr>
            <a:r>
              <a:rPr lang="en-US" sz="3000" spc="50" dirty="0">
                <a:solidFill>
                  <a:schemeClr val="bg1"/>
                </a:solidFill>
                <a:cs typeface="Calibri"/>
              </a:rPr>
              <a:t>Allow</a:t>
            </a:r>
            <a:r>
              <a:rPr lang="en-US" sz="3000" spc="9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55" dirty="0">
                <a:solidFill>
                  <a:schemeClr val="bg1"/>
                </a:solidFill>
                <a:cs typeface="Calibri"/>
              </a:rPr>
              <a:t>for</a:t>
            </a:r>
            <a:r>
              <a:rPr lang="en-US" sz="3000" spc="9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70" dirty="0">
                <a:solidFill>
                  <a:schemeClr val="bg1"/>
                </a:solidFill>
                <a:cs typeface="Calibri"/>
              </a:rPr>
              <a:t>nonlinear</a:t>
            </a:r>
            <a:r>
              <a:rPr lang="en-US" sz="3000" spc="95" dirty="0">
                <a:solidFill>
                  <a:schemeClr val="bg1"/>
                </a:solidFill>
                <a:cs typeface="Calibri"/>
              </a:rPr>
              <a:t> transformations</a:t>
            </a:r>
            <a:r>
              <a:rPr lang="en-US" sz="3000" spc="9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80" dirty="0">
                <a:solidFill>
                  <a:schemeClr val="bg1"/>
                </a:solidFill>
                <a:cs typeface="Calibri"/>
              </a:rPr>
              <a:t>of</a:t>
            </a:r>
            <a:r>
              <a:rPr lang="en-US" sz="3000" spc="9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45" dirty="0">
                <a:solidFill>
                  <a:schemeClr val="bg1"/>
                </a:solidFill>
                <a:cs typeface="Calibri"/>
              </a:rPr>
              <a:t>each</a:t>
            </a:r>
            <a:r>
              <a:rPr lang="en-US" sz="3000" spc="9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95" dirty="0">
                <a:solidFill>
                  <a:schemeClr val="bg1"/>
                </a:solidFill>
                <a:cs typeface="Calibri"/>
              </a:rPr>
              <a:t>element </a:t>
            </a:r>
            <a:r>
              <a:rPr lang="en-US" sz="3000" dirty="0">
                <a:solidFill>
                  <a:schemeClr val="bg1"/>
                </a:solidFill>
                <a:cs typeface="Calibri"/>
              </a:rPr>
              <a:t>in</a:t>
            </a:r>
            <a:r>
              <a:rPr lang="en-US" sz="3000" spc="9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95" dirty="0">
                <a:solidFill>
                  <a:schemeClr val="bg1"/>
                </a:solidFill>
                <a:cs typeface="Calibri"/>
              </a:rPr>
              <a:t>the</a:t>
            </a:r>
            <a:r>
              <a:rPr lang="en-US" sz="3000" spc="9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20" dirty="0">
                <a:solidFill>
                  <a:schemeClr val="bg1"/>
                </a:solidFill>
                <a:cs typeface="Calibri"/>
              </a:rPr>
              <a:t>sequence </a:t>
            </a:r>
            <a:r>
              <a:rPr lang="en-US" sz="3000" spc="114" dirty="0">
                <a:solidFill>
                  <a:schemeClr val="bg1"/>
                </a:solidFill>
                <a:cs typeface="Calibri"/>
              </a:rPr>
              <a:t>and</a:t>
            </a:r>
            <a:r>
              <a:rPr lang="en-US" sz="3000" spc="100" dirty="0">
                <a:solidFill>
                  <a:schemeClr val="bg1"/>
                </a:solidFill>
                <a:cs typeface="Calibri"/>
              </a:rPr>
              <a:t> builds </a:t>
            </a:r>
            <a:r>
              <a:rPr lang="en-US" sz="3000" spc="110" dirty="0">
                <a:solidFill>
                  <a:schemeClr val="bg1"/>
                </a:solidFill>
                <a:cs typeface="Calibri"/>
              </a:rPr>
              <a:t>upon</a:t>
            </a:r>
            <a:r>
              <a:rPr lang="en-US" sz="3000" spc="10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80" dirty="0">
                <a:solidFill>
                  <a:schemeClr val="bg1"/>
                </a:solidFill>
                <a:cs typeface="Calibri"/>
              </a:rPr>
              <a:t>itself</a:t>
            </a:r>
            <a:r>
              <a:rPr lang="en-US" sz="3000" spc="1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dirty="0">
                <a:solidFill>
                  <a:schemeClr val="bg1"/>
                </a:solidFill>
                <a:cs typeface="Calibri"/>
              </a:rPr>
              <a:t>in</a:t>
            </a:r>
            <a:r>
              <a:rPr lang="en-US" sz="3000" spc="1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125" dirty="0">
                <a:solidFill>
                  <a:schemeClr val="bg1"/>
                </a:solidFill>
                <a:cs typeface="Calibri"/>
              </a:rPr>
              <a:t>subsequent</a:t>
            </a:r>
            <a:r>
              <a:rPr lang="en-US" sz="3000" spc="10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spc="75" dirty="0">
                <a:solidFill>
                  <a:schemeClr val="bg1"/>
                </a:solidFill>
                <a:cs typeface="Calibri"/>
              </a:rPr>
              <a:t>layers</a:t>
            </a:r>
            <a:endParaRPr lang="en-US" sz="3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9616" y="822959"/>
            <a:ext cx="112105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dirty="0" smtClean="0">
                <a:solidFill>
                  <a:srgbClr val="FF0000"/>
                </a:solidFill>
              </a:rPr>
              <a:t>Role of Feed forward network</a:t>
            </a:r>
          </a:p>
          <a:p>
            <a:r>
              <a:rPr lang="en-US" sz="3000" spc="180" dirty="0">
                <a:solidFill>
                  <a:schemeClr val="bg1"/>
                </a:solidFill>
              </a:rPr>
              <a:t>Adding</a:t>
            </a:r>
            <a:r>
              <a:rPr lang="en-US" sz="3000" spc="85" dirty="0">
                <a:solidFill>
                  <a:schemeClr val="bg1"/>
                </a:solidFill>
              </a:rPr>
              <a:t> </a:t>
            </a:r>
            <a:r>
              <a:rPr lang="en-US" sz="3000" spc="125" dirty="0">
                <a:solidFill>
                  <a:schemeClr val="bg1"/>
                </a:solidFill>
              </a:rPr>
              <a:t>nonlinearity</a:t>
            </a:r>
            <a:r>
              <a:rPr lang="en-US" sz="3000" spc="80" dirty="0">
                <a:solidFill>
                  <a:schemeClr val="bg1"/>
                </a:solidFill>
              </a:rPr>
              <a:t> </a:t>
            </a:r>
            <a:r>
              <a:rPr lang="en-US" sz="3000" spc="145" dirty="0">
                <a:solidFill>
                  <a:schemeClr val="bg1"/>
                </a:solidFill>
              </a:rPr>
              <a:t>to</a:t>
            </a:r>
            <a:r>
              <a:rPr lang="en-US" sz="3000" spc="85" dirty="0">
                <a:solidFill>
                  <a:schemeClr val="bg1"/>
                </a:solidFill>
              </a:rPr>
              <a:t> </a:t>
            </a:r>
            <a:r>
              <a:rPr lang="en-US" sz="3000" spc="170" dirty="0">
                <a:solidFill>
                  <a:schemeClr val="bg1"/>
                </a:solidFill>
              </a:rPr>
              <a:t>understanding</a:t>
            </a:r>
            <a:r>
              <a:rPr lang="en-US" sz="3000" spc="85" dirty="0">
                <a:solidFill>
                  <a:schemeClr val="bg1"/>
                </a:solidFill>
              </a:rPr>
              <a:t> </a:t>
            </a:r>
            <a:r>
              <a:rPr lang="en-US" sz="3000" spc="160" dirty="0">
                <a:solidFill>
                  <a:schemeClr val="bg1"/>
                </a:solidFill>
              </a:rPr>
              <a:t>the</a:t>
            </a:r>
            <a:r>
              <a:rPr lang="en-US" sz="3000" spc="85" dirty="0">
                <a:solidFill>
                  <a:schemeClr val="bg1"/>
                </a:solidFill>
              </a:rPr>
              <a:t> </a:t>
            </a:r>
            <a:r>
              <a:rPr lang="en-US" sz="3000" spc="100" dirty="0">
                <a:solidFill>
                  <a:schemeClr val="bg1"/>
                </a:solidFill>
              </a:rPr>
              <a:t>input</a:t>
            </a:r>
            <a:r>
              <a:rPr lang="en-US" sz="3000" spc="100" dirty="0">
                <a:solidFill>
                  <a:srgbClr val="1B5162"/>
                </a:solidFill>
              </a:rPr>
              <a:t>.</a:t>
            </a:r>
            <a:endParaRPr lang="en-IN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69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54293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426493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Box 7"/>
          <p:cNvSpPr txBox="1"/>
          <p:nvPr/>
        </p:nvSpPr>
        <p:spPr>
          <a:xfrm>
            <a:off x="7303170" y="1067633"/>
            <a:ext cx="7071160" cy="441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500" b="1" spc="55" dirty="0">
                <a:solidFill>
                  <a:schemeClr val="bg1"/>
                </a:solidFill>
                <a:latin typeface="Arial"/>
                <a:cs typeface="Arial"/>
              </a:rPr>
              <a:t>Accuracy</a:t>
            </a:r>
            <a:r>
              <a:rPr lang="en-US" sz="2500" b="1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500" b="1" spc="55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lang="en-US" sz="2500" b="1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500" b="1" spc="50" dirty="0">
                <a:solidFill>
                  <a:schemeClr val="bg1"/>
                </a:solidFill>
                <a:latin typeface="Arial"/>
                <a:cs typeface="Arial"/>
              </a:rPr>
              <a:t>effectiveness</a:t>
            </a:r>
            <a:r>
              <a:rPr lang="en-US" sz="2500" b="1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500" b="1" spc="5" dirty="0">
                <a:solidFill>
                  <a:schemeClr val="bg1"/>
                </a:solidFill>
                <a:latin typeface="Arial"/>
                <a:cs typeface="Arial"/>
              </a:rPr>
              <a:t>has</a:t>
            </a:r>
            <a:r>
              <a:rPr lang="en-US" sz="2500" b="1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500" b="1" spc="75" dirty="0">
                <a:solidFill>
                  <a:schemeClr val="bg1"/>
                </a:solidFill>
                <a:latin typeface="Arial"/>
                <a:cs typeface="Arial"/>
              </a:rPr>
              <a:t>hit </a:t>
            </a:r>
            <a:r>
              <a:rPr lang="en-US" sz="2500" b="1" spc="-6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500" b="1" spc="6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5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500" b="1" spc="50" dirty="0">
                <a:solidFill>
                  <a:schemeClr val="bg1"/>
                </a:solidFill>
                <a:latin typeface="Arial"/>
                <a:cs typeface="Arial"/>
              </a:rPr>
              <a:t>tipping</a:t>
            </a:r>
            <a:r>
              <a:rPr lang="en-US" sz="25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500" b="1" spc="60" dirty="0">
                <a:solidFill>
                  <a:schemeClr val="bg1"/>
                </a:solidFill>
                <a:latin typeface="Arial"/>
                <a:cs typeface="Arial"/>
              </a:rPr>
              <a:t>point</a:t>
            </a:r>
            <a:endParaRPr lang="en-US" sz="25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469900" indent="-311150">
              <a:lnSpc>
                <a:spcPct val="100000"/>
              </a:lnSpc>
              <a:spcBef>
                <a:spcPts val="1115"/>
              </a:spcBef>
              <a:buClr>
                <a:srgbClr val="1B5162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500" spc="20" dirty="0">
                <a:solidFill>
                  <a:schemeClr val="bg1"/>
                </a:solidFill>
                <a:latin typeface="Microsoft Sans Serif"/>
                <a:cs typeface="Microsoft Sans Serif"/>
              </a:rPr>
              <a:t>Many</a:t>
            </a:r>
            <a:r>
              <a:rPr lang="en-US" sz="25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30" dirty="0">
                <a:solidFill>
                  <a:schemeClr val="bg1"/>
                </a:solidFill>
                <a:latin typeface="Microsoft Sans Serif"/>
                <a:cs typeface="Microsoft Sans Serif"/>
              </a:rPr>
              <a:t>new</a:t>
            </a:r>
            <a:r>
              <a:rPr lang="en-US" sz="25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15" dirty="0">
                <a:solidFill>
                  <a:schemeClr val="bg1"/>
                </a:solidFill>
                <a:latin typeface="Microsoft Sans Serif"/>
                <a:cs typeface="Microsoft Sans Serif"/>
              </a:rPr>
              <a:t>use</a:t>
            </a:r>
            <a:r>
              <a:rPr lang="en-US" sz="25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25" dirty="0">
                <a:solidFill>
                  <a:schemeClr val="bg1"/>
                </a:solidFill>
                <a:latin typeface="Microsoft Sans Serif"/>
                <a:cs typeface="Microsoft Sans Serif"/>
              </a:rPr>
              <a:t>cases</a:t>
            </a:r>
            <a:r>
              <a:rPr lang="en-US" sz="25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are</a:t>
            </a:r>
            <a:r>
              <a:rPr lang="en-US" sz="25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30" dirty="0">
                <a:solidFill>
                  <a:schemeClr val="bg1"/>
                </a:solidFill>
                <a:latin typeface="Microsoft Sans Serif"/>
                <a:cs typeface="Microsoft Sans Serif"/>
              </a:rPr>
              <a:t>unlocked!</a:t>
            </a:r>
            <a:endParaRPr lang="en-US" sz="2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469900" indent="-311150">
              <a:lnSpc>
                <a:spcPct val="100000"/>
              </a:lnSpc>
              <a:buClr>
                <a:srgbClr val="1B5162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500" spc="35" dirty="0">
                <a:solidFill>
                  <a:schemeClr val="bg1"/>
                </a:solidFill>
                <a:latin typeface="Microsoft Sans Serif"/>
                <a:cs typeface="Microsoft Sans Serif"/>
              </a:rPr>
              <a:t>Accessible</a:t>
            </a:r>
            <a:r>
              <a:rPr lang="en-US" sz="25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75" dirty="0">
                <a:solidFill>
                  <a:schemeClr val="bg1"/>
                </a:solidFill>
                <a:latin typeface="Microsoft Sans Serif"/>
                <a:cs typeface="Microsoft Sans Serif"/>
              </a:rPr>
              <a:t>by</a:t>
            </a:r>
            <a:r>
              <a:rPr lang="en-US" sz="25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-50" dirty="0">
                <a:solidFill>
                  <a:schemeClr val="bg1"/>
                </a:solidFill>
                <a:latin typeface="Microsoft Sans Serif"/>
                <a:cs typeface="Microsoft Sans Serif"/>
              </a:rPr>
              <a:t>all.</a:t>
            </a:r>
            <a:endParaRPr lang="en-US" sz="2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1B5162"/>
              </a:buClr>
              <a:buFont typeface="Microsoft Sans Serif"/>
              <a:buChar char="•"/>
            </a:pPr>
            <a:endParaRPr lang="en-US" sz="2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lang="en-US" sz="2500" b="1" spc="5" dirty="0">
                <a:solidFill>
                  <a:schemeClr val="bg1"/>
                </a:solidFill>
                <a:latin typeface="Arial"/>
                <a:cs typeface="Arial"/>
              </a:rPr>
              <a:t>Readily</a:t>
            </a:r>
            <a:r>
              <a:rPr lang="en-US" sz="25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500" b="1" spc="25" dirty="0">
                <a:solidFill>
                  <a:schemeClr val="bg1"/>
                </a:solidFill>
                <a:latin typeface="Arial"/>
                <a:cs typeface="Arial"/>
              </a:rPr>
              <a:t>available</a:t>
            </a:r>
            <a:r>
              <a:rPr lang="en-US" sz="2500" b="1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500" b="1" spc="105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r>
              <a:rPr lang="en-US" sz="25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500" b="1" spc="55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lang="en-US" sz="2500" b="1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500" b="1" spc="15" dirty="0">
                <a:solidFill>
                  <a:schemeClr val="bg1"/>
                </a:solidFill>
                <a:latin typeface="Arial"/>
                <a:cs typeface="Arial"/>
              </a:rPr>
              <a:t>tooling</a:t>
            </a:r>
            <a:endParaRPr lang="en-US" sz="25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469900" indent="-311150">
              <a:lnSpc>
                <a:spcPct val="100000"/>
              </a:lnSpc>
              <a:spcBef>
                <a:spcPts val="1115"/>
              </a:spcBef>
              <a:buClr>
                <a:srgbClr val="1B5162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5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Large</a:t>
            </a:r>
            <a:r>
              <a:rPr lang="en-US" sz="2500" spc="-4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35" dirty="0">
                <a:solidFill>
                  <a:schemeClr val="bg1"/>
                </a:solidFill>
                <a:latin typeface="Microsoft Sans Serif"/>
                <a:cs typeface="Microsoft Sans Serif"/>
              </a:rPr>
              <a:t>datasets.</a:t>
            </a:r>
            <a:endParaRPr lang="en-US" sz="2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469900" indent="-311150">
              <a:lnSpc>
                <a:spcPct val="100000"/>
              </a:lnSpc>
              <a:buClr>
                <a:srgbClr val="1B5162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500" spc="80" dirty="0">
                <a:solidFill>
                  <a:schemeClr val="bg1"/>
                </a:solidFill>
                <a:latin typeface="Microsoft Sans Serif"/>
                <a:cs typeface="Microsoft Sans Serif"/>
              </a:rPr>
              <a:t>Open-sourced</a:t>
            </a:r>
            <a:r>
              <a:rPr lang="en-US" sz="25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model</a:t>
            </a:r>
            <a:r>
              <a:rPr lang="en-US" sz="25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options.</a:t>
            </a:r>
            <a:endParaRPr lang="en-US" sz="2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469900" marR="5080" indent="-311150">
              <a:lnSpc>
                <a:spcPct val="100000"/>
              </a:lnSpc>
              <a:buClr>
                <a:srgbClr val="1B5162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5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Requires</a:t>
            </a:r>
            <a:r>
              <a:rPr lang="en-US" sz="25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powerful</a:t>
            </a:r>
            <a:r>
              <a:rPr lang="en-US" sz="25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-100" dirty="0">
                <a:solidFill>
                  <a:schemeClr val="bg1"/>
                </a:solidFill>
                <a:latin typeface="Microsoft Sans Serif"/>
                <a:cs typeface="Microsoft Sans Serif"/>
              </a:rPr>
              <a:t>GPUs,</a:t>
            </a:r>
            <a:r>
              <a:rPr lang="en-US" sz="25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120" dirty="0">
                <a:solidFill>
                  <a:schemeClr val="bg1"/>
                </a:solidFill>
                <a:latin typeface="Microsoft Sans Serif"/>
                <a:cs typeface="Microsoft Sans Serif"/>
              </a:rPr>
              <a:t>but</a:t>
            </a:r>
            <a:r>
              <a:rPr lang="en-US" sz="25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are</a:t>
            </a:r>
            <a:r>
              <a:rPr lang="en-US" sz="25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available </a:t>
            </a:r>
            <a:r>
              <a:rPr lang="en-US" sz="2500" spc="-459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on</a:t>
            </a:r>
            <a:r>
              <a:rPr lang="en-US" sz="25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85" dirty="0">
                <a:solidFill>
                  <a:schemeClr val="bg1"/>
                </a:solidFill>
                <a:latin typeface="Microsoft Sans Serif"/>
                <a:cs typeface="Microsoft Sans Serif"/>
              </a:rPr>
              <a:t>the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30" dirty="0">
                <a:solidFill>
                  <a:schemeClr val="bg1"/>
                </a:solidFill>
                <a:latin typeface="Microsoft Sans Serif"/>
                <a:cs typeface="Microsoft Sans Serif"/>
              </a:rPr>
              <a:t>cloud</a:t>
            </a:r>
            <a:r>
              <a:rPr lang="en-US" sz="2500" spc="30" dirty="0">
                <a:solidFill>
                  <a:srgbClr val="1B3138"/>
                </a:solidFill>
                <a:latin typeface="Microsoft Sans Serif"/>
                <a:cs typeface="Microsoft Sans Serif"/>
              </a:rPr>
              <a:t>.</a:t>
            </a:r>
            <a:endParaRPr lang="en-US" sz="2500" dirty="0">
              <a:latin typeface="Microsoft Sans Serif"/>
              <a:cs typeface="Microsoft Sans Serif"/>
            </a:endParaRPr>
          </a:p>
        </p:txBody>
      </p:sp>
      <p:pic>
        <p:nvPicPr>
          <p:cNvPr id="9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4020" y="817007"/>
            <a:ext cx="6262020" cy="5869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880" y="449048"/>
            <a:ext cx="10045899" cy="733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9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Box 10"/>
          <p:cNvSpPr txBox="1"/>
          <p:nvPr/>
        </p:nvSpPr>
        <p:spPr>
          <a:xfrm>
            <a:off x="3529584" y="347186"/>
            <a:ext cx="804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 smtClean="0">
                <a:solidFill>
                  <a:srgbClr val="FF0000"/>
                </a:solidFill>
              </a:rPr>
              <a:t>ATTENTION MECHANISM</a:t>
            </a:r>
            <a:endParaRPr lang="en-IN" sz="6000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70" y="2487631"/>
            <a:ext cx="4747998" cy="21420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202" y="2545041"/>
            <a:ext cx="6995777" cy="41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8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732" y="722275"/>
            <a:ext cx="10909911" cy="6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2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458" y="1144799"/>
            <a:ext cx="9062702" cy="543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6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984" y="682409"/>
            <a:ext cx="10356795" cy="705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935" y="625873"/>
            <a:ext cx="10392775" cy="668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8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17" y="684736"/>
            <a:ext cx="8039231" cy="66050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358431" y="2980944"/>
            <a:ext cx="422784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dirty="0" smtClean="0">
                <a:solidFill>
                  <a:schemeClr val="bg1"/>
                </a:solidFill>
              </a:rPr>
              <a:t>These steps are been done 8 times , giving 8 different outputs</a:t>
            </a:r>
            <a:endParaRPr lang="en-IN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4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219075" y="94655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747" y="1000671"/>
            <a:ext cx="11240756" cy="597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5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180" y="594535"/>
            <a:ext cx="8275849" cy="67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8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035" y="1004352"/>
            <a:ext cx="11763450" cy="622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9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098715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188601" y="382071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188601" y="462033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88601" y="5419964"/>
            <a:ext cx="7122200" cy="1662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0" name="TextBox 9"/>
          <p:cNvSpPr txBox="1"/>
          <p:nvPr/>
        </p:nvSpPr>
        <p:spPr>
          <a:xfrm>
            <a:off x="1188601" y="895350"/>
            <a:ext cx="5764649" cy="1746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lang="en-US" sz="3500" spc="145" dirty="0">
                <a:solidFill>
                  <a:schemeClr val="bg1"/>
                </a:solidFill>
              </a:rPr>
              <a:t>Wh</a:t>
            </a:r>
            <a:r>
              <a:rPr lang="en-US" sz="3500" spc="60" dirty="0">
                <a:solidFill>
                  <a:schemeClr val="bg1"/>
                </a:solidFill>
              </a:rPr>
              <a:t>a</a:t>
            </a:r>
            <a:r>
              <a:rPr lang="en-US" sz="3500" spc="120" dirty="0">
                <a:solidFill>
                  <a:schemeClr val="bg1"/>
                </a:solidFill>
              </a:rPr>
              <a:t>t</a:t>
            </a:r>
            <a:r>
              <a:rPr lang="en-US" sz="3500" spc="-245" dirty="0">
                <a:solidFill>
                  <a:schemeClr val="bg1"/>
                </a:solidFill>
              </a:rPr>
              <a:t> </a:t>
            </a:r>
            <a:r>
              <a:rPr lang="en-US" sz="3500" spc="-80" dirty="0">
                <a:solidFill>
                  <a:schemeClr val="bg1"/>
                </a:solidFill>
              </a:rPr>
              <a:t>is</a:t>
            </a:r>
            <a:r>
              <a:rPr lang="en-US" sz="3500" spc="-245" dirty="0">
                <a:solidFill>
                  <a:schemeClr val="bg1"/>
                </a:solidFill>
              </a:rPr>
              <a:t> </a:t>
            </a:r>
            <a:r>
              <a:rPr lang="en-US" sz="3500" spc="-60" dirty="0">
                <a:solidFill>
                  <a:schemeClr val="bg1"/>
                </a:solidFill>
              </a:rPr>
              <a:t>an</a:t>
            </a:r>
            <a:r>
              <a:rPr lang="en-US" sz="3500" spc="-245" dirty="0">
                <a:solidFill>
                  <a:schemeClr val="bg1"/>
                </a:solidFill>
              </a:rPr>
              <a:t> </a:t>
            </a:r>
            <a:r>
              <a:rPr lang="en-US" sz="3500" spc="105" dirty="0">
                <a:solidFill>
                  <a:schemeClr val="bg1"/>
                </a:solidFill>
              </a:rPr>
              <a:t>LLM?</a:t>
            </a:r>
          </a:p>
          <a:p>
            <a:pPr marL="27940">
              <a:lnSpc>
                <a:spcPct val="100000"/>
              </a:lnSpc>
              <a:spcBef>
                <a:spcPts val="310"/>
              </a:spcBef>
            </a:pPr>
            <a:r>
              <a:rPr lang="en-US" sz="3500" spc="-95" dirty="0">
                <a:solidFill>
                  <a:schemeClr val="bg1"/>
                </a:solidFill>
              </a:rPr>
              <a:t>It’s</a:t>
            </a:r>
            <a:r>
              <a:rPr lang="en-US" sz="3500" spc="-145" dirty="0">
                <a:solidFill>
                  <a:schemeClr val="bg1"/>
                </a:solidFill>
              </a:rPr>
              <a:t> </a:t>
            </a:r>
            <a:r>
              <a:rPr lang="en-US" sz="3500" spc="10" dirty="0">
                <a:solidFill>
                  <a:schemeClr val="bg1"/>
                </a:solidFill>
              </a:rPr>
              <a:t>a</a:t>
            </a:r>
            <a:r>
              <a:rPr lang="en-US" sz="3500" spc="-145" dirty="0">
                <a:solidFill>
                  <a:schemeClr val="bg1"/>
                </a:solidFill>
              </a:rPr>
              <a:t> </a:t>
            </a:r>
            <a:r>
              <a:rPr lang="en-US" sz="3500" i="1" spc="35" dirty="0">
                <a:solidFill>
                  <a:schemeClr val="bg1"/>
                </a:solidFill>
                <a:latin typeface="Arial"/>
                <a:cs typeface="Arial"/>
              </a:rPr>
              <a:t>large</a:t>
            </a:r>
            <a:r>
              <a:rPr lang="en-US" sz="3500" i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3500" spc="-65" dirty="0">
                <a:solidFill>
                  <a:schemeClr val="bg1"/>
                </a:solidFill>
              </a:rPr>
              <a:t>language</a:t>
            </a:r>
            <a:r>
              <a:rPr lang="en-US" sz="3500" spc="-145" dirty="0">
                <a:solidFill>
                  <a:schemeClr val="bg1"/>
                </a:solidFill>
              </a:rPr>
              <a:t> </a:t>
            </a:r>
            <a:r>
              <a:rPr lang="en-US" sz="3500" spc="-35" dirty="0">
                <a:solidFill>
                  <a:schemeClr val="bg1"/>
                </a:solidFill>
              </a:rPr>
              <a:t>model</a:t>
            </a:r>
            <a:r>
              <a:rPr lang="en-US" sz="3500" spc="-145" dirty="0">
                <a:solidFill>
                  <a:schemeClr val="bg1"/>
                </a:solidFill>
              </a:rPr>
              <a:t> </a:t>
            </a:r>
            <a:r>
              <a:rPr lang="en-US" sz="3500" spc="-15" dirty="0">
                <a:solidFill>
                  <a:schemeClr val="bg1"/>
                </a:solidFill>
              </a:rPr>
              <a:t>trained</a:t>
            </a:r>
            <a:r>
              <a:rPr lang="en-US" sz="3500" spc="-145" dirty="0">
                <a:solidFill>
                  <a:schemeClr val="bg1"/>
                </a:solidFill>
              </a:rPr>
              <a:t> </a:t>
            </a:r>
            <a:r>
              <a:rPr lang="en-US" sz="3500" spc="-60" dirty="0">
                <a:solidFill>
                  <a:schemeClr val="bg1"/>
                </a:solidFill>
              </a:rPr>
              <a:t>on</a:t>
            </a:r>
            <a:r>
              <a:rPr lang="en-US" sz="3500" spc="-150" dirty="0">
                <a:solidFill>
                  <a:schemeClr val="bg1"/>
                </a:solidFill>
              </a:rPr>
              <a:t> </a:t>
            </a:r>
            <a:r>
              <a:rPr lang="en-US" sz="3500" i="1" spc="90" dirty="0">
                <a:solidFill>
                  <a:schemeClr val="bg1"/>
                </a:solidFill>
                <a:latin typeface="Arial"/>
                <a:cs typeface="Arial"/>
              </a:rPr>
              <a:t>enormous</a:t>
            </a:r>
            <a:r>
              <a:rPr lang="en-US" sz="3500" i="1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3500" spc="20" dirty="0">
                <a:solidFill>
                  <a:schemeClr val="bg1"/>
                </a:solidFill>
              </a:rPr>
              <a:t>data</a:t>
            </a:r>
            <a:endParaRPr lang="en-IN" sz="3500" dirty="0">
              <a:solidFill>
                <a:schemeClr val="bg1"/>
              </a:solidFill>
            </a:endParaRPr>
          </a:p>
        </p:txBody>
      </p:sp>
      <p:grpSp>
        <p:nvGrpSpPr>
          <p:cNvPr id="11" name="object 3"/>
          <p:cNvGrpSpPr/>
          <p:nvPr/>
        </p:nvGrpSpPr>
        <p:grpSpPr>
          <a:xfrm>
            <a:off x="1188601" y="2876040"/>
            <a:ext cx="10369750" cy="5520188"/>
            <a:chOff x="3804700" y="1139833"/>
            <a:chExt cx="10369750" cy="5520188"/>
          </a:xfrm>
        </p:grpSpPr>
        <p:pic>
          <p:nvPicPr>
            <p:cNvPr id="12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5331" y="6473302"/>
              <a:ext cx="186719" cy="186719"/>
            </a:xfrm>
            <a:prstGeom prst="rect">
              <a:avLst/>
            </a:prstGeom>
          </p:spPr>
        </p:pic>
        <p:pic>
          <p:nvPicPr>
            <p:cNvPr id="13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4700" y="1139833"/>
              <a:ext cx="10369750" cy="479499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84535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Box 10"/>
          <p:cNvSpPr txBox="1"/>
          <p:nvPr/>
        </p:nvSpPr>
        <p:spPr>
          <a:xfrm>
            <a:off x="713233" y="1619131"/>
            <a:ext cx="12120266" cy="233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0520" indent="-338455">
              <a:lnSpc>
                <a:spcPct val="100000"/>
              </a:lnSpc>
              <a:spcBef>
                <a:spcPts val="2230"/>
              </a:spcBef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lang="en-US" sz="22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Large</a:t>
            </a:r>
            <a:r>
              <a:rPr lang="en-US" sz="22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LMs</a:t>
            </a:r>
            <a:r>
              <a:rPr lang="en-US" sz="22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are</a:t>
            </a:r>
            <a:r>
              <a:rPr lang="en-US" sz="22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75" dirty="0">
                <a:solidFill>
                  <a:schemeClr val="bg1"/>
                </a:solidFill>
                <a:latin typeface="Microsoft Sans Serif"/>
                <a:cs typeface="Microsoft Sans Serif"/>
              </a:rPr>
              <a:t>just</a:t>
            </a:r>
            <a:r>
              <a:rPr lang="en-US" sz="22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LMs</a:t>
            </a:r>
            <a:r>
              <a:rPr lang="en-US" sz="22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110" dirty="0">
                <a:solidFill>
                  <a:schemeClr val="bg1"/>
                </a:solidFill>
                <a:latin typeface="Microsoft Sans Serif"/>
                <a:cs typeface="Microsoft Sans Serif"/>
              </a:rPr>
              <a:t>with</a:t>
            </a:r>
            <a:r>
              <a:rPr lang="en-US" sz="22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80" dirty="0">
                <a:solidFill>
                  <a:schemeClr val="bg1"/>
                </a:solidFill>
                <a:latin typeface="Microsoft Sans Serif"/>
                <a:cs typeface="Microsoft Sans Serif"/>
              </a:rPr>
              <a:t>transformer</a:t>
            </a:r>
            <a:r>
              <a:rPr lang="en-US" sz="22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architectures,</a:t>
            </a:r>
            <a:r>
              <a:rPr lang="en-US" sz="22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160" dirty="0">
                <a:solidFill>
                  <a:schemeClr val="bg1"/>
                </a:solidFill>
                <a:latin typeface="Microsoft Sans Serif"/>
                <a:cs typeface="Microsoft Sans Serif"/>
              </a:rPr>
              <a:t>but</a:t>
            </a:r>
            <a:r>
              <a:rPr lang="en-US" sz="22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bigger</a:t>
            </a:r>
            <a:r>
              <a:rPr lang="en-US" sz="2200" spc="-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.</a:t>
            </a:r>
          </a:p>
          <a:p>
            <a:pPr marL="350520" indent="-338455">
              <a:lnSpc>
                <a:spcPct val="100000"/>
              </a:lnSpc>
              <a:spcBef>
                <a:spcPts val="2230"/>
              </a:spcBef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endParaRPr lang="en-US" sz="22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marR="454025" indent="-338455">
              <a:lnSpc>
                <a:spcPct val="114999"/>
              </a:lnSpc>
              <a:spcBef>
                <a:spcPts val="1800"/>
              </a:spcBef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lang="en-US" sz="2200" spc="-45" dirty="0">
                <a:solidFill>
                  <a:schemeClr val="bg1"/>
                </a:solidFill>
                <a:latin typeface="Microsoft Sans Serif"/>
                <a:cs typeface="Microsoft Sans Serif"/>
              </a:rPr>
              <a:t>Tokens</a:t>
            </a:r>
            <a:r>
              <a:rPr lang="en-US" sz="22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are</a:t>
            </a:r>
            <a:r>
              <a:rPr lang="en-US" sz="22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114" dirty="0">
                <a:solidFill>
                  <a:schemeClr val="bg1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smallest</a:t>
            </a:r>
            <a:r>
              <a:rPr lang="en-US" sz="22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building</a:t>
            </a:r>
            <a:r>
              <a:rPr lang="en-US" sz="22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blocks</a:t>
            </a:r>
            <a:r>
              <a:rPr lang="en-US" sz="22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160" dirty="0">
                <a:solidFill>
                  <a:schemeClr val="bg1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95" dirty="0">
                <a:solidFill>
                  <a:schemeClr val="bg1"/>
                </a:solidFill>
                <a:latin typeface="Microsoft Sans Serif"/>
                <a:cs typeface="Microsoft Sans Serif"/>
              </a:rPr>
              <a:t>convert</a:t>
            </a:r>
            <a:r>
              <a:rPr lang="en-US" sz="22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114" dirty="0">
                <a:solidFill>
                  <a:schemeClr val="bg1"/>
                </a:solidFill>
                <a:latin typeface="Microsoft Sans Serif"/>
                <a:cs typeface="Microsoft Sans Serif"/>
              </a:rPr>
              <a:t>text</a:t>
            </a:r>
            <a:r>
              <a:rPr lang="en-US" sz="22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160" dirty="0">
                <a:solidFill>
                  <a:schemeClr val="bg1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numerical </a:t>
            </a:r>
            <a:r>
              <a:rPr lang="en-US" sz="2200" spc="-6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vectors,</a:t>
            </a:r>
            <a:r>
              <a:rPr lang="en-US" sz="22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aka</a:t>
            </a:r>
            <a:r>
              <a:rPr lang="en-US" sz="22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N-dimensional</a:t>
            </a:r>
            <a:r>
              <a:rPr lang="en-US" sz="22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5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embeddings</a:t>
            </a:r>
            <a:r>
              <a:rPr lang="en-US" sz="2200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.</a:t>
            </a:r>
            <a:endParaRPr lang="en-US" sz="22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512" y="3862268"/>
            <a:ext cx="8083757" cy="40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9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18288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Box 15"/>
          <p:cNvSpPr txBox="1"/>
          <p:nvPr/>
        </p:nvSpPr>
        <p:spPr>
          <a:xfrm>
            <a:off x="3524726" y="657360"/>
            <a:ext cx="96634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dirty="0" smtClean="0">
                <a:solidFill>
                  <a:schemeClr val="accent4"/>
                </a:solidFill>
              </a:rPr>
              <a:t>Hugging</a:t>
            </a:r>
            <a:r>
              <a:rPr lang="en-IN" sz="4500" dirty="0" smtClean="0">
                <a:solidFill>
                  <a:schemeClr val="bg1"/>
                </a:solidFill>
              </a:rPr>
              <a:t> </a:t>
            </a:r>
            <a:r>
              <a:rPr lang="en-IN" sz="4500" dirty="0" smtClean="0">
                <a:solidFill>
                  <a:schemeClr val="accent4"/>
                </a:solidFill>
              </a:rPr>
              <a:t>face</a:t>
            </a:r>
            <a:r>
              <a:rPr lang="en-IN" sz="4500" dirty="0" smtClean="0">
                <a:solidFill>
                  <a:schemeClr val="bg1"/>
                </a:solidFill>
              </a:rPr>
              <a:t> == </a:t>
            </a:r>
            <a:r>
              <a:rPr lang="en-IN" sz="4500" dirty="0" err="1" smtClean="0">
                <a:solidFill>
                  <a:schemeClr val="bg1"/>
                </a:solidFill>
              </a:rPr>
              <a:t>Github</a:t>
            </a:r>
            <a:r>
              <a:rPr lang="en-IN" sz="4500" dirty="0" smtClean="0">
                <a:solidFill>
                  <a:schemeClr val="bg1"/>
                </a:solidFill>
              </a:rPr>
              <a:t> for LLM</a:t>
            </a:r>
            <a:endParaRPr lang="en-IN" sz="450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423" y="1966318"/>
            <a:ext cx="10651780" cy="174461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26464" y="4209455"/>
            <a:ext cx="4773168" cy="3652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46710">
              <a:lnSpc>
                <a:spcPct val="100000"/>
              </a:lnSpc>
              <a:spcBef>
                <a:spcPts val="530"/>
              </a:spcBef>
              <a:buClr>
                <a:srgbClr val="1B5162"/>
              </a:buClr>
              <a:buChar char="•"/>
              <a:tabLst>
                <a:tab pos="358775" algn="l"/>
                <a:tab pos="359410" algn="l"/>
              </a:tabLst>
            </a:pPr>
            <a:r>
              <a:rPr lang="en-US" b="1" spc="35" dirty="0">
                <a:solidFill>
                  <a:schemeClr val="bg1"/>
                </a:solidFill>
                <a:latin typeface="Arial"/>
                <a:cs typeface="Arial"/>
              </a:rPr>
              <a:t>Summarization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 marL="358775" indent="-346710">
              <a:lnSpc>
                <a:spcPct val="100000"/>
              </a:lnSpc>
              <a:spcBef>
                <a:spcPts val="430"/>
              </a:spcBef>
              <a:buClr>
                <a:srgbClr val="1B5162"/>
              </a:buClr>
              <a:buChar char="•"/>
              <a:tabLst>
                <a:tab pos="358775" algn="l"/>
                <a:tab pos="359410" algn="l"/>
              </a:tabLst>
            </a:pPr>
            <a:r>
              <a:rPr lang="en-US" b="1" spc="75" dirty="0">
                <a:solidFill>
                  <a:schemeClr val="bg1"/>
                </a:solidFill>
                <a:latin typeface="Arial"/>
                <a:cs typeface="Arial"/>
              </a:rPr>
              <a:t>Sentiment</a:t>
            </a:r>
            <a:r>
              <a:rPr lang="en-US" b="1" spc="-1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spc="5" dirty="0">
                <a:solidFill>
                  <a:schemeClr val="bg1"/>
                </a:solidFill>
                <a:latin typeface="Arial"/>
                <a:cs typeface="Arial"/>
              </a:rPr>
              <a:t>analysis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 marL="358775" indent="-346710">
              <a:lnSpc>
                <a:spcPct val="100000"/>
              </a:lnSpc>
              <a:spcBef>
                <a:spcPts val="434"/>
              </a:spcBef>
              <a:buClr>
                <a:srgbClr val="1B5162"/>
              </a:buClr>
              <a:buChar char="•"/>
              <a:tabLst>
                <a:tab pos="358775" algn="l"/>
                <a:tab pos="359410" algn="l"/>
              </a:tabLst>
            </a:pPr>
            <a:r>
              <a:rPr lang="en-US" b="1" spc="15" dirty="0">
                <a:solidFill>
                  <a:schemeClr val="bg1"/>
                </a:solidFill>
                <a:latin typeface="Arial"/>
                <a:cs typeface="Arial"/>
              </a:rPr>
              <a:t>Translation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 marL="358775" indent="-346710">
              <a:lnSpc>
                <a:spcPct val="100000"/>
              </a:lnSpc>
              <a:spcBef>
                <a:spcPts val="430"/>
              </a:spcBef>
              <a:buClr>
                <a:srgbClr val="1B5162"/>
              </a:buClr>
              <a:buChar char="•"/>
              <a:tabLst>
                <a:tab pos="358775" algn="l"/>
                <a:tab pos="359410" algn="l"/>
              </a:tabLst>
            </a:pPr>
            <a:r>
              <a:rPr lang="en-US" b="1" spc="85" dirty="0">
                <a:solidFill>
                  <a:schemeClr val="bg1"/>
                </a:solidFill>
                <a:latin typeface="Arial"/>
                <a:cs typeface="Arial"/>
              </a:rPr>
              <a:t>Zero-shot</a:t>
            </a:r>
            <a:r>
              <a:rPr lang="en-US" b="1" spc="-13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spc="35" dirty="0">
                <a:solidFill>
                  <a:schemeClr val="bg1"/>
                </a:solidFill>
                <a:latin typeface="Arial"/>
                <a:cs typeface="Arial"/>
              </a:rPr>
              <a:t>classiﬁcation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 marL="358775" indent="-346710">
              <a:lnSpc>
                <a:spcPct val="100000"/>
              </a:lnSpc>
              <a:spcBef>
                <a:spcPts val="434"/>
              </a:spcBef>
              <a:buClr>
                <a:srgbClr val="1B5162"/>
              </a:buClr>
              <a:buChar char="•"/>
              <a:tabLst>
                <a:tab pos="358775" algn="l"/>
                <a:tab pos="359410" algn="l"/>
              </a:tabLst>
            </a:pPr>
            <a:r>
              <a:rPr lang="en-US" b="1" spc="85" dirty="0">
                <a:solidFill>
                  <a:schemeClr val="bg1"/>
                </a:solidFill>
                <a:latin typeface="Arial"/>
                <a:cs typeface="Arial"/>
              </a:rPr>
              <a:t>Few-shot</a:t>
            </a:r>
            <a:r>
              <a:rPr lang="en-US" b="1" spc="-1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spc="20" dirty="0">
                <a:solidFill>
                  <a:schemeClr val="bg1"/>
                </a:solidFill>
                <a:latin typeface="Arial"/>
                <a:cs typeface="Arial"/>
              </a:rPr>
              <a:t>learning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58775" indent="-339090">
              <a:lnSpc>
                <a:spcPct val="100000"/>
              </a:lnSpc>
              <a:buClr>
                <a:srgbClr val="1B5162"/>
              </a:buClr>
              <a:buChar char="•"/>
              <a:tabLst>
                <a:tab pos="358775" algn="l"/>
                <a:tab pos="359410" algn="l"/>
              </a:tabLst>
            </a:pPr>
            <a:r>
              <a:rPr lang="en-US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Conversation</a:t>
            </a:r>
            <a:r>
              <a:rPr lang="en-US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pc="270" dirty="0">
                <a:solidFill>
                  <a:schemeClr val="bg1"/>
                </a:solidFill>
                <a:latin typeface="Microsoft Sans Serif"/>
                <a:cs typeface="Microsoft Sans Serif"/>
              </a:rPr>
              <a:t>/</a:t>
            </a:r>
            <a:r>
              <a:rPr lang="en-US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pc="105" dirty="0">
                <a:solidFill>
                  <a:schemeClr val="bg1"/>
                </a:solidFill>
                <a:latin typeface="Microsoft Sans Serif"/>
                <a:cs typeface="Microsoft Sans Serif"/>
              </a:rPr>
              <a:t>chat</a:t>
            </a:r>
            <a:endParaRPr lang="en-US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8775" indent="-339090">
              <a:lnSpc>
                <a:spcPct val="100000"/>
              </a:lnSpc>
              <a:spcBef>
                <a:spcPts val="430"/>
              </a:spcBef>
              <a:buClr>
                <a:srgbClr val="1B5162"/>
              </a:buClr>
              <a:buChar char="•"/>
              <a:tabLst>
                <a:tab pos="358775" algn="l"/>
                <a:tab pos="359410" algn="l"/>
              </a:tabLst>
            </a:pPr>
            <a:r>
              <a:rPr lang="en-US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(Table)</a:t>
            </a:r>
            <a:r>
              <a:rPr lang="en-US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Question-answering</a:t>
            </a:r>
            <a:endParaRPr lang="en-US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8775" indent="-339090">
              <a:lnSpc>
                <a:spcPct val="100000"/>
              </a:lnSpc>
              <a:spcBef>
                <a:spcPts val="434"/>
              </a:spcBef>
              <a:buClr>
                <a:srgbClr val="1B5162"/>
              </a:buClr>
              <a:buChar char="•"/>
              <a:tabLst>
                <a:tab pos="358775" algn="l"/>
                <a:tab pos="359410" algn="l"/>
              </a:tabLst>
            </a:pPr>
            <a:r>
              <a:rPr lang="en-US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Text</a:t>
            </a:r>
            <a:r>
              <a:rPr lang="en-US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pc="270" dirty="0">
                <a:solidFill>
                  <a:schemeClr val="bg1"/>
                </a:solidFill>
                <a:latin typeface="Microsoft Sans Serif"/>
                <a:cs typeface="Microsoft Sans Serif"/>
              </a:rPr>
              <a:t>/</a:t>
            </a:r>
            <a:r>
              <a:rPr lang="en-US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token</a:t>
            </a:r>
            <a:r>
              <a:rPr lang="en-US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pc="65" dirty="0">
                <a:solidFill>
                  <a:schemeClr val="bg1"/>
                </a:solidFill>
                <a:latin typeface="Microsoft Sans Serif"/>
                <a:cs typeface="Microsoft Sans Serif"/>
              </a:rPr>
              <a:t>classiﬁcation</a:t>
            </a:r>
            <a:endParaRPr lang="en-US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8775" indent="-339090">
              <a:lnSpc>
                <a:spcPct val="100000"/>
              </a:lnSpc>
              <a:spcBef>
                <a:spcPts val="430"/>
              </a:spcBef>
              <a:buClr>
                <a:srgbClr val="1B5162"/>
              </a:buClr>
              <a:buChar char="•"/>
              <a:tabLst>
                <a:tab pos="358775" algn="l"/>
                <a:tab pos="359410" algn="l"/>
              </a:tabLst>
            </a:pPr>
            <a:r>
              <a:rPr lang="en-US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Text</a:t>
            </a:r>
            <a:r>
              <a:rPr lang="en-US" spc="-3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generation</a:t>
            </a:r>
            <a:endParaRPr lang="en-US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35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898" y="993406"/>
            <a:ext cx="10650635" cy="49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3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1433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134290" y="378380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Box 10"/>
          <p:cNvSpPr txBox="1"/>
          <p:nvPr/>
        </p:nvSpPr>
        <p:spPr>
          <a:xfrm>
            <a:off x="2816352" y="571145"/>
            <a:ext cx="92292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500" spc="-80" dirty="0">
                <a:solidFill>
                  <a:srgbClr val="F9F6F4"/>
                </a:solidFill>
              </a:rPr>
              <a:t>Prompts:</a:t>
            </a:r>
            <a:endParaRPr lang="en-US" sz="3500" dirty="0"/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lang="en-US" sz="3500" spc="-75" dirty="0">
                <a:solidFill>
                  <a:srgbClr val="FF5F46"/>
                </a:solidFill>
              </a:rPr>
              <a:t>Our</a:t>
            </a:r>
            <a:r>
              <a:rPr lang="en-US" sz="3500" spc="-220" dirty="0">
                <a:solidFill>
                  <a:srgbClr val="FF5F46"/>
                </a:solidFill>
              </a:rPr>
              <a:t> </a:t>
            </a:r>
            <a:r>
              <a:rPr lang="en-US" sz="3500" spc="25" dirty="0">
                <a:solidFill>
                  <a:srgbClr val="FF5F46"/>
                </a:solidFill>
              </a:rPr>
              <a:t>entry</a:t>
            </a:r>
            <a:r>
              <a:rPr lang="en-US" sz="3500" spc="-220" dirty="0">
                <a:solidFill>
                  <a:srgbClr val="FF5F46"/>
                </a:solidFill>
              </a:rPr>
              <a:t> </a:t>
            </a:r>
            <a:r>
              <a:rPr lang="en-US" sz="3500" spc="60" dirty="0">
                <a:solidFill>
                  <a:srgbClr val="FF5F46"/>
                </a:solidFill>
              </a:rPr>
              <a:t>t</a:t>
            </a:r>
            <a:r>
              <a:rPr lang="en-US" sz="3500" spc="-55" dirty="0">
                <a:solidFill>
                  <a:srgbClr val="FF5F46"/>
                </a:solidFill>
              </a:rPr>
              <a:t>o</a:t>
            </a:r>
            <a:r>
              <a:rPr lang="en-US" sz="3500" spc="-220" dirty="0">
                <a:solidFill>
                  <a:srgbClr val="FF5F46"/>
                </a:solidFill>
              </a:rPr>
              <a:t> </a:t>
            </a:r>
            <a:r>
              <a:rPr lang="en-US" sz="3500" spc="-55" dirty="0">
                <a:solidFill>
                  <a:srgbClr val="FF5F46"/>
                </a:solidFill>
              </a:rPr>
              <a:t>in</a:t>
            </a:r>
            <a:r>
              <a:rPr lang="en-US" sz="3500" spc="-95" dirty="0">
                <a:solidFill>
                  <a:srgbClr val="FF5F46"/>
                </a:solidFill>
              </a:rPr>
              <a:t>t</a:t>
            </a:r>
            <a:r>
              <a:rPr lang="en-US" sz="3500" spc="60" dirty="0">
                <a:solidFill>
                  <a:srgbClr val="FF5F46"/>
                </a:solidFill>
              </a:rPr>
              <a:t>era</a:t>
            </a:r>
            <a:r>
              <a:rPr lang="en-US" sz="3500" spc="20" dirty="0">
                <a:solidFill>
                  <a:srgbClr val="FF5F46"/>
                </a:solidFill>
              </a:rPr>
              <a:t>c</a:t>
            </a:r>
            <a:r>
              <a:rPr lang="en-US" sz="3500" spc="-90" dirty="0">
                <a:solidFill>
                  <a:srgbClr val="FF5F46"/>
                </a:solidFill>
              </a:rPr>
              <a:t>ting</a:t>
            </a:r>
            <a:r>
              <a:rPr lang="en-US" sz="3500" spc="-220" dirty="0">
                <a:solidFill>
                  <a:srgbClr val="FF5F46"/>
                </a:solidFill>
              </a:rPr>
              <a:t> </a:t>
            </a:r>
            <a:r>
              <a:rPr lang="en-US" sz="3500" spc="-30" dirty="0">
                <a:solidFill>
                  <a:srgbClr val="FF5F46"/>
                </a:solidFill>
              </a:rPr>
              <a:t>with</a:t>
            </a:r>
            <a:r>
              <a:rPr lang="en-US" sz="3500" spc="-220" dirty="0">
                <a:solidFill>
                  <a:srgbClr val="FF5F46"/>
                </a:solidFill>
              </a:rPr>
              <a:t> </a:t>
            </a:r>
            <a:r>
              <a:rPr lang="en-US" sz="3500" dirty="0">
                <a:solidFill>
                  <a:srgbClr val="FF5F46"/>
                </a:solidFill>
              </a:rPr>
              <a:t>LLMs</a:t>
            </a:r>
            <a:endParaRPr lang="en-IN" sz="3500" dirty="0"/>
          </a:p>
        </p:txBody>
      </p:sp>
      <p:sp>
        <p:nvSpPr>
          <p:cNvPr id="12" name="TextBox 11"/>
          <p:cNvSpPr txBox="1"/>
          <p:nvPr/>
        </p:nvSpPr>
        <p:spPr>
          <a:xfrm>
            <a:off x="3524726" y="3292912"/>
            <a:ext cx="1561172" cy="456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932688" y="2596894"/>
            <a:ext cx="46283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dirty="0" smtClean="0">
                <a:solidFill>
                  <a:schemeClr val="bg1"/>
                </a:solidFill>
              </a:rPr>
              <a:t>Types of prompting: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500" dirty="0" smtClean="0">
                <a:solidFill>
                  <a:schemeClr val="bg1"/>
                </a:solidFill>
              </a:rPr>
              <a:t>Zero-shot learning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500" dirty="0" smtClean="0">
                <a:solidFill>
                  <a:schemeClr val="bg1"/>
                </a:solidFill>
              </a:rPr>
              <a:t>One-shot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500" dirty="0" smtClean="0">
                <a:solidFill>
                  <a:schemeClr val="bg1"/>
                </a:solidFill>
              </a:rPr>
              <a:t>Few –shot learning</a:t>
            </a:r>
            <a:endParaRPr lang="en-IN" sz="35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508" y="2311841"/>
            <a:ext cx="7917204" cy="447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Box 10"/>
          <p:cNvSpPr txBox="1"/>
          <p:nvPr/>
        </p:nvSpPr>
        <p:spPr>
          <a:xfrm>
            <a:off x="2322576" y="2043113"/>
            <a:ext cx="132710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spc="-70" dirty="0" smtClean="0">
                <a:solidFill>
                  <a:srgbClr val="FF5F46"/>
                </a:solidFill>
              </a:rPr>
              <a:t>Embedding's,</a:t>
            </a:r>
            <a:r>
              <a:rPr lang="en-US" sz="4500" spc="-240" dirty="0" smtClean="0">
                <a:solidFill>
                  <a:srgbClr val="FF5F46"/>
                </a:solidFill>
              </a:rPr>
              <a:t> </a:t>
            </a:r>
            <a:r>
              <a:rPr lang="en-US" sz="4500" spc="-150" dirty="0">
                <a:solidFill>
                  <a:srgbClr val="FF5F46"/>
                </a:solidFill>
              </a:rPr>
              <a:t>V</a:t>
            </a:r>
            <a:r>
              <a:rPr lang="en-US" sz="4500" spc="185" dirty="0">
                <a:solidFill>
                  <a:srgbClr val="FF5F46"/>
                </a:solidFill>
              </a:rPr>
              <a:t>e</a:t>
            </a:r>
            <a:r>
              <a:rPr lang="en-US" sz="4500" spc="125" dirty="0">
                <a:solidFill>
                  <a:srgbClr val="FF5F46"/>
                </a:solidFill>
              </a:rPr>
              <a:t>c</a:t>
            </a:r>
            <a:r>
              <a:rPr lang="en-US" sz="4500" spc="65" dirty="0">
                <a:solidFill>
                  <a:srgbClr val="FF5F46"/>
                </a:solidFill>
              </a:rPr>
              <a:t>t</a:t>
            </a:r>
            <a:r>
              <a:rPr lang="en-US" sz="4500" spc="-85" dirty="0">
                <a:solidFill>
                  <a:srgbClr val="FF5F46"/>
                </a:solidFill>
              </a:rPr>
              <a:t>or</a:t>
            </a:r>
            <a:r>
              <a:rPr lang="en-US" sz="4500" spc="-240" dirty="0">
                <a:solidFill>
                  <a:srgbClr val="FF5F46"/>
                </a:solidFill>
              </a:rPr>
              <a:t> </a:t>
            </a:r>
            <a:r>
              <a:rPr lang="en-US" sz="4500" spc="-114" dirty="0">
                <a:solidFill>
                  <a:srgbClr val="FF5F46"/>
                </a:solidFill>
              </a:rPr>
              <a:t>D</a:t>
            </a:r>
            <a:r>
              <a:rPr lang="en-US" sz="4500" spc="-130" dirty="0">
                <a:solidFill>
                  <a:srgbClr val="FF5F46"/>
                </a:solidFill>
              </a:rPr>
              <a:t>a</a:t>
            </a:r>
            <a:r>
              <a:rPr lang="en-US" sz="4500" spc="-20" dirty="0">
                <a:solidFill>
                  <a:srgbClr val="FF5F46"/>
                </a:solidFill>
              </a:rPr>
              <a:t>tabases,  </a:t>
            </a:r>
            <a:r>
              <a:rPr lang="en-US" sz="4500" spc="-30" dirty="0">
                <a:solidFill>
                  <a:srgbClr val="FF5F46"/>
                </a:solidFill>
              </a:rPr>
              <a:t>and</a:t>
            </a:r>
            <a:r>
              <a:rPr lang="en-US" sz="4500" spc="-245" dirty="0">
                <a:solidFill>
                  <a:srgbClr val="FF5F46"/>
                </a:solidFill>
              </a:rPr>
              <a:t> </a:t>
            </a:r>
            <a:r>
              <a:rPr lang="en-US" sz="4500" spc="45" dirty="0">
                <a:solidFill>
                  <a:srgbClr val="FF5F46"/>
                </a:solidFill>
              </a:rPr>
              <a:t>Search</a:t>
            </a:r>
            <a:endParaRPr lang="en-IN" sz="4500" dirty="0"/>
          </a:p>
        </p:txBody>
      </p:sp>
    </p:spTree>
    <p:extLst>
      <p:ext uri="{BB962C8B-B14F-4D97-AF65-F5344CB8AC3E}">
        <p14:creationId xmlns:p14="http://schemas.microsoft.com/office/powerpoint/2010/main" val="191146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12" name="object 3"/>
          <p:cNvSpPr txBox="1">
            <a:spLocks/>
          </p:cNvSpPr>
          <p:nvPr/>
        </p:nvSpPr>
        <p:spPr>
          <a:xfrm>
            <a:off x="736545" y="471239"/>
            <a:ext cx="1027303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pc="-130" dirty="0" smtClean="0">
                <a:solidFill>
                  <a:srgbClr val="FF0000"/>
                </a:solidFill>
              </a:rPr>
              <a:t>H</a:t>
            </a:r>
            <a:r>
              <a:rPr lang="en-US" spc="-185" dirty="0" smtClean="0">
                <a:solidFill>
                  <a:srgbClr val="FF0000"/>
                </a:solidFill>
              </a:rPr>
              <a:t>o</a:t>
            </a:r>
            <a:r>
              <a:rPr lang="en-US" spc="40" dirty="0" smtClean="0">
                <a:solidFill>
                  <a:srgbClr val="FF0000"/>
                </a:solidFill>
              </a:rPr>
              <a:t>w</a:t>
            </a:r>
            <a:r>
              <a:rPr lang="en-US" spc="-245" dirty="0" smtClean="0">
                <a:solidFill>
                  <a:srgbClr val="FF0000"/>
                </a:solidFill>
              </a:rPr>
              <a:t> </a:t>
            </a:r>
            <a:r>
              <a:rPr lang="en-US" spc="-20" dirty="0" smtClean="0">
                <a:solidFill>
                  <a:srgbClr val="FF0000"/>
                </a:solidFill>
              </a:rPr>
              <a:t>do</a:t>
            </a:r>
            <a:r>
              <a:rPr lang="en-US" spc="-245" dirty="0" smtClean="0">
                <a:solidFill>
                  <a:srgbClr val="FF0000"/>
                </a:solidFill>
              </a:rPr>
              <a:t> </a:t>
            </a:r>
            <a:r>
              <a:rPr lang="en-US" spc="-125" dirty="0" smtClean="0">
                <a:solidFill>
                  <a:srgbClr val="FF0000"/>
                </a:solidFill>
              </a:rPr>
              <a:t>langua</a:t>
            </a:r>
            <a:r>
              <a:rPr lang="en-US" spc="-220" dirty="0" smtClean="0">
                <a:solidFill>
                  <a:srgbClr val="FF0000"/>
                </a:solidFill>
              </a:rPr>
              <a:t>g</a:t>
            </a:r>
            <a:r>
              <a:rPr lang="en-US" spc="85" dirty="0" smtClean="0">
                <a:solidFill>
                  <a:srgbClr val="FF0000"/>
                </a:solidFill>
              </a:rPr>
              <a:t>e</a:t>
            </a:r>
            <a:r>
              <a:rPr lang="en-US" spc="-245" dirty="0" smtClean="0">
                <a:solidFill>
                  <a:srgbClr val="FF0000"/>
                </a:solidFill>
              </a:rPr>
              <a:t> </a:t>
            </a:r>
            <a:r>
              <a:rPr lang="en-US" spc="-45" dirty="0" smtClean="0">
                <a:solidFill>
                  <a:srgbClr val="FF0000"/>
                </a:solidFill>
              </a:rPr>
              <a:t>models</a:t>
            </a:r>
            <a:r>
              <a:rPr lang="en-US" spc="-245" dirty="0" smtClean="0">
                <a:solidFill>
                  <a:srgbClr val="FF0000"/>
                </a:solidFill>
              </a:rPr>
              <a:t> </a:t>
            </a:r>
            <a:r>
              <a:rPr lang="en-US" spc="-70" dirty="0" smtClean="0">
                <a:solidFill>
                  <a:srgbClr val="FF0000"/>
                </a:solidFill>
              </a:rPr>
              <a:t>learn</a:t>
            </a:r>
            <a:r>
              <a:rPr lang="en-US" spc="-245" dirty="0" smtClean="0">
                <a:solidFill>
                  <a:srgbClr val="FF0000"/>
                </a:solidFill>
              </a:rPr>
              <a:t> </a:t>
            </a:r>
            <a:r>
              <a:rPr lang="en-US" spc="-145" dirty="0" smtClean="0">
                <a:solidFill>
                  <a:srgbClr val="FF0000"/>
                </a:solidFill>
              </a:rPr>
              <a:t>kn</a:t>
            </a:r>
            <a:r>
              <a:rPr lang="en-US" spc="-215" dirty="0" smtClean="0">
                <a:solidFill>
                  <a:srgbClr val="FF0000"/>
                </a:solidFill>
              </a:rPr>
              <a:t>o</a:t>
            </a:r>
            <a:r>
              <a:rPr lang="en-US" spc="-55" dirty="0" smtClean="0">
                <a:solidFill>
                  <a:srgbClr val="FF0000"/>
                </a:solidFill>
              </a:rPr>
              <a:t>wled</a:t>
            </a:r>
            <a:r>
              <a:rPr lang="en-US" spc="-140" dirty="0" smtClean="0">
                <a:solidFill>
                  <a:srgbClr val="FF0000"/>
                </a:solidFill>
              </a:rPr>
              <a:t>g</a:t>
            </a:r>
            <a:r>
              <a:rPr lang="en-US" spc="5" dirty="0" smtClean="0">
                <a:solidFill>
                  <a:srgbClr val="FF0000"/>
                </a:solidFill>
              </a:rPr>
              <a:t>e</a:t>
            </a:r>
            <a:r>
              <a:rPr lang="en-US" spc="420" dirty="0" smtClean="0">
                <a:solidFill>
                  <a:srgbClr val="FF0000"/>
                </a:solidFill>
              </a:rPr>
              <a:t>?</a:t>
            </a:r>
            <a:endParaRPr lang="en-US" spc="420" dirty="0">
              <a:solidFill>
                <a:srgbClr val="FF0000"/>
              </a:solidFill>
            </a:endParaRPr>
          </a:p>
        </p:txBody>
      </p:sp>
      <p:sp>
        <p:nvSpPr>
          <p:cNvPr id="13" name="object 5"/>
          <p:cNvSpPr txBox="1">
            <a:spLocks/>
          </p:cNvSpPr>
          <p:nvPr/>
        </p:nvSpPr>
        <p:spPr>
          <a:xfrm>
            <a:off x="748160" y="6458629"/>
            <a:ext cx="281876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pc="50" dirty="0" smtClean="0"/>
              <a:t>©2023</a:t>
            </a:r>
            <a:r>
              <a:rPr lang="en-US" spc="-5" dirty="0" smtClean="0"/>
              <a:t> </a:t>
            </a:r>
            <a:r>
              <a:rPr lang="en-US" spc="20" dirty="0" err="1" smtClean="0"/>
              <a:t>Databricks</a:t>
            </a:r>
            <a:r>
              <a:rPr lang="en-US" spc="-5" dirty="0" smtClean="0"/>
              <a:t> </a:t>
            </a:r>
            <a:r>
              <a:rPr lang="en-US" spc="-10" dirty="0" smtClean="0"/>
              <a:t>Inc.</a:t>
            </a:r>
            <a:r>
              <a:rPr lang="en-US" spc="-5" dirty="0" smtClean="0"/>
              <a:t> </a:t>
            </a:r>
            <a:r>
              <a:rPr lang="en-US" spc="315" dirty="0" smtClean="0"/>
              <a:t>—</a:t>
            </a:r>
            <a:r>
              <a:rPr lang="en-US" spc="-5" dirty="0" smtClean="0"/>
              <a:t> All </a:t>
            </a:r>
            <a:r>
              <a:rPr lang="en-US" spc="30" dirty="0" smtClean="0"/>
              <a:t>rights</a:t>
            </a:r>
            <a:r>
              <a:rPr lang="en-US" dirty="0" smtClean="0"/>
              <a:t> </a:t>
            </a:r>
            <a:r>
              <a:rPr lang="en-US" spc="20" dirty="0" smtClean="0"/>
              <a:t>reserved</a:t>
            </a:r>
            <a:endParaRPr lang="en-US" spc="20" dirty="0"/>
          </a:p>
        </p:txBody>
      </p:sp>
      <p:sp>
        <p:nvSpPr>
          <p:cNvPr id="14" name="object 4"/>
          <p:cNvSpPr txBox="1"/>
          <p:nvPr/>
        </p:nvSpPr>
        <p:spPr>
          <a:xfrm>
            <a:off x="749109" y="1963941"/>
            <a:ext cx="9009380" cy="46294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Through</a:t>
            </a:r>
            <a:r>
              <a:rPr sz="2400" spc="-8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b="1" spc="60" dirty="0" smtClean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1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40" dirty="0" smtClean="0">
                <a:solidFill>
                  <a:schemeClr val="bg1"/>
                </a:solidFill>
                <a:latin typeface="Arial"/>
                <a:cs typeface="Arial"/>
              </a:rPr>
              <a:t>training</a:t>
            </a:r>
            <a:r>
              <a:rPr sz="2400" b="1" spc="-1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20" dirty="0" smtClean="0">
                <a:solidFill>
                  <a:schemeClr val="bg1"/>
                </a:solidFill>
                <a:latin typeface="Arial"/>
                <a:cs typeface="Arial"/>
              </a:rPr>
              <a:t>or</a:t>
            </a:r>
            <a:r>
              <a:rPr sz="2400" b="1" spc="-1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90" dirty="0" smtClean="0">
                <a:solidFill>
                  <a:schemeClr val="bg1"/>
                </a:solidFill>
                <a:latin typeface="Arial"/>
                <a:cs typeface="Arial"/>
              </a:rPr>
              <a:t>ﬁne-tuning</a:t>
            </a:r>
            <a:endParaRPr sz="24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469900" indent="-325120">
              <a:lnSpc>
                <a:spcPct val="100000"/>
              </a:lnSpc>
              <a:spcBef>
                <a:spcPts val="1540"/>
              </a:spcBef>
              <a:buClr>
                <a:srgbClr val="1B5162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Via</a:t>
            </a:r>
            <a:r>
              <a:rPr sz="2400" spc="-2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model</a:t>
            </a:r>
            <a:r>
              <a:rPr sz="2400" spc="-1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weights</a:t>
            </a:r>
            <a:endParaRPr sz="2400" dirty="0" smtClean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469900" indent="-338455">
              <a:lnSpc>
                <a:spcPct val="100000"/>
              </a:lnSpc>
              <a:spcBef>
                <a:spcPts val="670"/>
              </a:spcBef>
              <a:buClr>
                <a:srgbClr val="1B5162"/>
              </a:buClr>
              <a:buSzPct val="114285"/>
              <a:buChar char="•"/>
              <a:tabLst>
                <a:tab pos="469265" algn="l"/>
                <a:tab pos="469900" algn="l"/>
              </a:tabLst>
            </a:pPr>
            <a:r>
              <a:rPr sz="2400" spc="3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More</a:t>
            </a:r>
            <a:r>
              <a:rPr sz="2400" spc="-1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on</a:t>
            </a:r>
            <a:r>
              <a:rPr sz="2400" spc="-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ﬁne-tuning</a:t>
            </a:r>
            <a:r>
              <a:rPr sz="2400" spc="-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in</a:t>
            </a:r>
            <a:r>
              <a:rPr sz="2400" spc="-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Module</a:t>
            </a:r>
            <a:r>
              <a:rPr sz="2400" spc="-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4</a:t>
            </a:r>
            <a:endParaRPr sz="2400" dirty="0" smtClean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•"/>
            </a:pPr>
            <a:endParaRPr sz="2400" dirty="0" smtClean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400" spc="2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Through</a:t>
            </a:r>
            <a:r>
              <a:rPr sz="2400" spc="-3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b="1" spc="60" dirty="0" smtClean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12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50" dirty="0" smtClean="0">
                <a:solidFill>
                  <a:schemeClr val="bg1"/>
                </a:solidFill>
                <a:latin typeface="Arial"/>
                <a:cs typeface="Arial"/>
              </a:rPr>
              <a:t>inputs</a:t>
            </a:r>
            <a:endParaRPr sz="24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469900" indent="-320040">
              <a:lnSpc>
                <a:spcPct val="100000"/>
              </a:lnSpc>
              <a:spcBef>
                <a:spcPts val="1550"/>
              </a:spcBef>
              <a:buClr>
                <a:srgbClr val="1B5162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4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Insert</a:t>
            </a:r>
            <a:r>
              <a:rPr sz="2400" spc="-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knowledge</a:t>
            </a:r>
            <a:r>
              <a:rPr sz="240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or</a:t>
            </a:r>
            <a:r>
              <a:rPr sz="240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context</a:t>
            </a:r>
            <a:r>
              <a:rPr sz="240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into</a:t>
            </a:r>
            <a:r>
              <a:rPr sz="240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the</a:t>
            </a:r>
            <a:r>
              <a:rPr sz="240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input</a:t>
            </a:r>
            <a:endParaRPr sz="2400" dirty="0" smtClean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469900" indent="-320040">
              <a:lnSpc>
                <a:spcPct val="100000"/>
              </a:lnSpc>
              <a:spcBef>
                <a:spcPts val="360"/>
              </a:spcBef>
              <a:buClr>
                <a:srgbClr val="1B5162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Ask </a:t>
            </a:r>
            <a:r>
              <a:rPr sz="2400" spc="9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the</a:t>
            </a:r>
            <a:r>
              <a:rPr sz="240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LM</a:t>
            </a:r>
            <a:r>
              <a:rPr sz="240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3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to</a:t>
            </a:r>
            <a:r>
              <a:rPr sz="2400" spc="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incorporate</a:t>
            </a:r>
            <a:r>
              <a:rPr sz="240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the</a:t>
            </a:r>
            <a:r>
              <a:rPr sz="240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context</a:t>
            </a:r>
            <a:r>
              <a:rPr sz="2400" spc="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in</a:t>
            </a:r>
            <a:r>
              <a:rPr sz="240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its</a:t>
            </a:r>
            <a:r>
              <a:rPr sz="240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output</a:t>
            </a:r>
            <a:endParaRPr sz="2400" dirty="0" smtClean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2400" b="1" spc="-20" dirty="0" smtClean="0">
                <a:solidFill>
                  <a:schemeClr val="bg1"/>
                </a:solidFill>
                <a:latin typeface="Arial"/>
                <a:cs typeface="Arial"/>
              </a:rPr>
              <a:t>This</a:t>
            </a:r>
            <a:r>
              <a:rPr sz="2400" b="1" spc="-10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35" dirty="0" smtClean="0">
                <a:solidFill>
                  <a:schemeClr val="bg1"/>
                </a:solidFill>
                <a:latin typeface="Arial"/>
                <a:cs typeface="Arial"/>
              </a:rPr>
              <a:t>is</a:t>
            </a:r>
            <a:r>
              <a:rPr sz="2400" b="1" spc="-1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90" dirty="0" smtClean="0">
                <a:solidFill>
                  <a:schemeClr val="bg1"/>
                </a:solidFill>
                <a:latin typeface="Arial"/>
                <a:cs typeface="Arial"/>
              </a:rPr>
              <a:t>what</a:t>
            </a:r>
            <a:r>
              <a:rPr sz="2400" b="1" spc="-10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75" dirty="0" smtClean="0">
                <a:solidFill>
                  <a:schemeClr val="bg1"/>
                </a:solidFill>
                <a:latin typeface="Arial"/>
                <a:cs typeface="Arial"/>
              </a:rPr>
              <a:t>we</a:t>
            </a:r>
            <a:r>
              <a:rPr sz="2400" b="1" spc="-1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5" dirty="0" smtClean="0">
                <a:solidFill>
                  <a:schemeClr val="bg1"/>
                </a:solidFill>
                <a:latin typeface="Arial"/>
                <a:cs typeface="Arial"/>
              </a:rPr>
              <a:t>will</a:t>
            </a:r>
            <a:r>
              <a:rPr sz="2400" b="1" spc="-1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 smtClean="0">
                <a:solidFill>
                  <a:schemeClr val="bg1"/>
                </a:solidFill>
                <a:latin typeface="Arial"/>
                <a:cs typeface="Arial"/>
              </a:rPr>
              <a:t>cover:</a:t>
            </a:r>
            <a:endParaRPr sz="24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469900" indent="-320040">
              <a:lnSpc>
                <a:spcPct val="100000"/>
              </a:lnSpc>
              <a:spcBef>
                <a:spcPts val="1505"/>
              </a:spcBef>
              <a:buClr>
                <a:srgbClr val="1B5162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1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How</a:t>
            </a:r>
            <a:r>
              <a:rPr sz="240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do</a:t>
            </a:r>
            <a:r>
              <a:rPr sz="2400" spc="-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we</a:t>
            </a:r>
            <a:r>
              <a:rPr sz="240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use</a:t>
            </a:r>
            <a:r>
              <a:rPr sz="240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vectors</a:t>
            </a:r>
            <a:r>
              <a:rPr sz="240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3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to</a:t>
            </a:r>
            <a:r>
              <a:rPr sz="2400" spc="-1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b="1" spc="40" dirty="0" smtClean="0">
                <a:solidFill>
                  <a:schemeClr val="bg1"/>
                </a:solidFill>
                <a:latin typeface="Arial"/>
                <a:cs typeface="Arial"/>
              </a:rPr>
              <a:t>search</a:t>
            </a:r>
            <a:r>
              <a:rPr sz="2400" b="1" spc="-3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spc="5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and</a:t>
            </a:r>
            <a:r>
              <a:rPr sz="240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provide</a:t>
            </a:r>
            <a:r>
              <a:rPr sz="2400" spc="-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b="1" spc="45" dirty="0" smtClean="0">
                <a:solidFill>
                  <a:schemeClr val="bg1"/>
                </a:solidFill>
                <a:latin typeface="Arial"/>
                <a:cs typeface="Arial"/>
              </a:rPr>
              <a:t>relevant</a:t>
            </a:r>
            <a:r>
              <a:rPr sz="2400" b="1" spc="-9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75" dirty="0" smtClean="0">
                <a:solidFill>
                  <a:schemeClr val="bg1"/>
                </a:solidFill>
                <a:latin typeface="Arial"/>
                <a:cs typeface="Arial"/>
              </a:rPr>
              <a:t>context</a:t>
            </a:r>
            <a:r>
              <a:rPr sz="2400" b="1" spc="-3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spc="13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to</a:t>
            </a:r>
            <a:r>
              <a:rPr sz="240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LMs?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3498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402796" y="619008"/>
            <a:ext cx="934593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pc="-445" dirty="0" smtClean="0">
                <a:solidFill>
                  <a:srgbClr val="FF0000"/>
                </a:solidFill>
              </a:rPr>
              <a:t>T</a:t>
            </a:r>
            <a:r>
              <a:rPr lang="en-US" spc="-130" dirty="0" smtClean="0">
                <a:solidFill>
                  <a:srgbClr val="FF0000"/>
                </a:solidFill>
              </a:rPr>
              <a:t>urn</a:t>
            </a:r>
            <a:r>
              <a:rPr lang="en-US" spc="-245" dirty="0" smtClean="0">
                <a:solidFill>
                  <a:srgbClr val="FF0000"/>
                </a:solidFill>
              </a:rPr>
              <a:t> </a:t>
            </a:r>
            <a:r>
              <a:rPr lang="en-US" spc="-114" dirty="0" smtClean="0">
                <a:solidFill>
                  <a:srgbClr val="FF0000"/>
                </a:solidFill>
              </a:rPr>
              <a:t>ima</a:t>
            </a:r>
            <a:r>
              <a:rPr lang="en-US" spc="-200" dirty="0" smtClean="0">
                <a:solidFill>
                  <a:srgbClr val="FF0000"/>
                </a:solidFill>
              </a:rPr>
              <a:t>g</a:t>
            </a:r>
            <a:r>
              <a:rPr lang="en-US" spc="45" dirty="0" smtClean="0">
                <a:solidFill>
                  <a:srgbClr val="FF0000"/>
                </a:solidFill>
              </a:rPr>
              <a:t>es</a:t>
            </a:r>
            <a:r>
              <a:rPr lang="en-US" spc="-245" dirty="0" smtClean="0">
                <a:solidFill>
                  <a:srgbClr val="FF0000"/>
                </a:solidFill>
              </a:rPr>
              <a:t> </a:t>
            </a:r>
            <a:r>
              <a:rPr lang="en-US" spc="-30" dirty="0" smtClean="0">
                <a:solidFill>
                  <a:srgbClr val="FF0000"/>
                </a:solidFill>
              </a:rPr>
              <a:t>and</a:t>
            </a:r>
            <a:r>
              <a:rPr lang="en-US" spc="-245" dirty="0" smtClean="0">
                <a:solidFill>
                  <a:srgbClr val="FF0000"/>
                </a:solidFill>
              </a:rPr>
              <a:t> </a:t>
            </a:r>
            <a:r>
              <a:rPr lang="en-US" spc="-65" dirty="0" smtClean="0">
                <a:solidFill>
                  <a:srgbClr val="FF0000"/>
                </a:solidFill>
              </a:rPr>
              <a:t>audio</a:t>
            </a:r>
            <a:r>
              <a:rPr lang="en-US" spc="-245" dirty="0" smtClean="0">
                <a:solidFill>
                  <a:srgbClr val="FF0000"/>
                </a:solidFill>
              </a:rPr>
              <a:t> </a:t>
            </a:r>
            <a:r>
              <a:rPr lang="en-US" spc="-60" dirty="0" smtClean="0">
                <a:solidFill>
                  <a:srgbClr val="FF0000"/>
                </a:solidFill>
              </a:rPr>
              <a:t>in</a:t>
            </a:r>
            <a:r>
              <a:rPr lang="en-US" spc="-105" dirty="0" smtClean="0">
                <a:solidFill>
                  <a:srgbClr val="FF0000"/>
                </a:solidFill>
              </a:rPr>
              <a:t>t</a:t>
            </a:r>
            <a:r>
              <a:rPr lang="en-US" spc="-65" dirty="0" smtClean="0">
                <a:solidFill>
                  <a:srgbClr val="FF0000"/>
                </a:solidFill>
              </a:rPr>
              <a:t>o</a:t>
            </a:r>
            <a:r>
              <a:rPr lang="en-US" spc="-245" dirty="0" smtClean="0">
                <a:solidFill>
                  <a:srgbClr val="FF0000"/>
                </a:solidFill>
              </a:rPr>
              <a:t> </a:t>
            </a:r>
            <a:r>
              <a:rPr lang="en-US" spc="-10" dirty="0" smtClean="0">
                <a:solidFill>
                  <a:srgbClr val="FF0000"/>
                </a:solidFill>
              </a:rPr>
              <a:t>v</a:t>
            </a:r>
            <a:r>
              <a:rPr lang="en-US" spc="190" dirty="0" smtClean="0">
                <a:solidFill>
                  <a:srgbClr val="FF0000"/>
                </a:solidFill>
              </a:rPr>
              <a:t>e</a:t>
            </a:r>
            <a:r>
              <a:rPr lang="en-US" spc="130" dirty="0" smtClean="0">
                <a:solidFill>
                  <a:srgbClr val="FF0000"/>
                </a:solidFill>
              </a:rPr>
              <a:t>c</a:t>
            </a:r>
            <a:r>
              <a:rPr lang="en-US" spc="65" dirty="0" smtClean="0">
                <a:solidFill>
                  <a:srgbClr val="FF0000"/>
                </a:solidFill>
              </a:rPr>
              <a:t>t</a:t>
            </a:r>
            <a:r>
              <a:rPr lang="en-US" spc="-55" dirty="0" smtClean="0">
                <a:solidFill>
                  <a:srgbClr val="FF0000"/>
                </a:solidFill>
              </a:rPr>
              <a:t>ors</a:t>
            </a:r>
            <a:r>
              <a:rPr lang="en-US" spc="-245" dirty="0" smtClean="0">
                <a:solidFill>
                  <a:srgbClr val="FF0000"/>
                </a:solidFill>
              </a:rPr>
              <a:t> </a:t>
            </a:r>
            <a:r>
              <a:rPr lang="en-US" spc="65" dirty="0" smtClean="0">
                <a:solidFill>
                  <a:srgbClr val="FF0000"/>
                </a:solidFill>
              </a:rPr>
              <a:t>t</a:t>
            </a:r>
            <a:r>
              <a:rPr lang="en-US" spc="-65" dirty="0" smtClean="0">
                <a:solidFill>
                  <a:srgbClr val="FF0000"/>
                </a:solidFill>
              </a:rPr>
              <a:t>oo</a:t>
            </a:r>
            <a:endParaRPr lang="en-US" spc="-65" dirty="0">
              <a:solidFill>
                <a:srgbClr val="FF0000"/>
              </a:solidFill>
            </a:endParaRPr>
          </a:p>
        </p:txBody>
      </p:sp>
      <p:grpSp>
        <p:nvGrpSpPr>
          <p:cNvPr id="12" name="object 3"/>
          <p:cNvGrpSpPr/>
          <p:nvPr/>
        </p:nvGrpSpPr>
        <p:grpSpPr>
          <a:xfrm>
            <a:off x="914025" y="3425766"/>
            <a:ext cx="2806700" cy="1219200"/>
            <a:chOff x="914025" y="3425766"/>
            <a:chExt cx="2806700" cy="1219200"/>
          </a:xfrm>
        </p:grpSpPr>
        <p:pic>
          <p:nvPicPr>
            <p:cNvPr id="13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025" y="3425766"/>
              <a:ext cx="1219199" cy="1219199"/>
            </a:xfrm>
            <a:prstGeom prst="rect">
              <a:avLst/>
            </a:prstGeom>
          </p:spPr>
        </p:pic>
        <p:sp>
          <p:nvSpPr>
            <p:cNvPr id="14" name="object 5"/>
            <p:cNvSpPr/>
            <p:nvPr/>
          </p:nvSpPr>
          <p:spPr>
            <a:xfrm>
              <a:off x="2133100" y="4035400"/>
              <a:ext cx="1443355" cy="6985"/>
            </a:xfrm>
            <a:custGeom>
              <a:avLst/>
              <a:gdLst/>
              <a:ahLst/>
              <a:cxnLst/>
              <a:rect l="l" t="t" r="r" b="b"/>
              <a:pathLst>
                <a:path w="1443354" h="6985">
                  <a:moveTo>
                    <a:pt x="0" y="0"/>
                  </a:moveTo>
                  <a:lnTo>
                    <a:pt x="1443151" y="6435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1753" y="3980349"/>
              <a:ext cx="158459" cy="122970"/>
            </a:xfrm>
            <a:prstGeom prst="rect">
              <a:avLst/>
            </a:prstGeom>
          </p:spPr>
        </p:pic>
      </p:grpSp>
      <p:sp>
        <p:nvSpPr>
          <p:cNvPr id="16" name="object 7"/>
          <p:cNvSpPr txBox="1"/>
          <p:nvPr/>
        </p:nvSpPr>
        <p:spPr>
          <a:xfrm>
            <a:off x="3820725" y="3859165"/>
            <a:ext cx="18573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5" dirty="0">
                <a:solidFill>
                  <a:schemeClr val="bg1"/>
                </a:solidFill>
                <a:latin typeface="Microsoft Sans Serif"/>
                <a:cs typeface="Microsoft Sans Serif"/>
              </a:rPr>
              <a:t>[</a:t>
            </a:r>
            <a:r>
              <a:rPr sz="2000" spc="135" dirty="0">
                <a:solidFill>
                  <a:schemeClr val="bg1"/>
                </a:solidFill>
                <a:latin typeface="Microsoft Sans Serif"/>
                <a:cs typeface="Microsoft Sans Serif"/>
              </a:rPr>
              <a:t>0</a:t>
            </a:r>
            <a:r>
              <a:rPr sz="2000" spc="-85" dirty="0">
                <a:solidFill>
                  <a:schemeClr val="bg1"/>
                </a:solidFill>
                <a:latin typeface="Microsoft Sans Serif"/>
                <a:cs typeface="Microsoft Sans Serif"/>
              </a:rPr>
              <a:t>.8,</a:t>
            </a:r>
            <a:r>
              <a:rPr sz="2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-185" dirty="0">
                <a:solidFill>
                  <a:schemeClr val="bg1"/>
                </a:solidFill>
                <a:latin typeface="Microsoft Sans Serif"/>
                <a:cs typeface="Microsoft Sans Serif"/>
              </a:rPr>
              <a:t>1.4,</a:t>
            </a:r>
            <a:r>
              <a:rPr sz="2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chemeClr val="bg1"/>
                </a:solidFill>
                <a:latin typeface="Microsoft Sans Serif"/>
                <a:cs typeface="Microsoft Sans Serif"/>
              </a:rPr>
              <a:t>-2.3,</a:t>
            </a:r>
            <a:r>
              <a:rPr sz="2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….]</a:t>
            </a:r>
            <a:endParaRPr sz="20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3892550" y="5525940"/>
            <a:ext cx="179514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solidFill>
                  <a:schemeClr val="bg1"/>
                </a:solidFill>
                <a:latin typeface="Microsoft Sans Serif"/>
                <a:cs typeface="Microsoft Sans Serif"/>
              </a:rPr>
              <a:t>[1.8, </a:t>
            </a:r>
            <a:r>
              <a:rPr sz="2400" spc="175" dirty="0">
                <a:solidFill>
                  <a:schemeClr val="bg1"/>
                </a:solidFill>
                <a:latin typeface="Microsoft Sans Serif"/>
                <a:cs typeface="Microsoft Sans Serif"/>
              </a:rPr>
              <a:t>0</a:t>
            </a:r>
            <a:r>
              <a:rPr sz="2400" spc="-85" dirty="0">
                <a:solidFill>
                  <a:schemeClr val="bg1"/>
                </a:solidFill>
                <a:latin typeface="Microsoft Sans Serif"/>
                <a:cs typeface="Microsoft Sans Serif"/>
              </a:rPr>
              <a:t>.4,</a:t>
            </a:r>
            <a:r>
              <a:rPr sz="24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chemeClr val="bg1"/>
                </a:solidFill>
                <a:latin typeface="Microsoft Sans Serif"/>
                <a:cs typeface="Microsoft Sans Serif"/>
              </a:rPr>
              <a:t>-1.5,</a:t>
            </a:r>
            <a:r>
              <a:rPr sz="24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….]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8" name="object 9"/>
          <p:cNvSpPr txBox="1"/>
          <p:nvPr/>
        </p:nvSpPr>
        <p:spPr>
          <a:xfrm>
            <a:off x="749100" y="1444522"/>
            <a:ext cx="4868545" cy="1251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03270" algn="l"/>
              </a:tabLst>
            </a:pPr>
            <a:r>
              <a:rPr sz="2400" b="1" spc="80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r>
              <a:rPr sz="2400" b="1" spc="-10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solidFill>
                  <a:schemeClr val="bg1"/>
                </a:solidFill>
                <a:latin typeface="Arial"/>
                <a:cs typeface="Arial"/>
              </a:rPr>
              <a:t>objects	</a:t>
            </a:r>
            <a:r>
              <a:rPr sz="2400" b="1" spc="50" dirty="0">
                <a:solidFill>
                  <a:schemeClr val="bg1"/>
                </a:solidFill>
                <a:latin typeface="Arial"/>
                <a:cs typeface="Arial"/>
              </a:rPr>
              <a:t>Vectors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5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089910">
              <a:lnSpc>
                <a:spcPct val="100000"/>
              </a:lnSpc>
              <a:spcBef>
                <a:spcPts val="5"/>
              </a:spcBef>
            </a:pPr>
            <a:r>
              <a:rPr sz="2000" spc="105" dirty="0">
                <a:solidFill>
                  <a:schemeClr val="bg1"/>
                </a:solidFill>
                <a:latin typeface="Microsoft Sans Serif"/>
                <a:cs typeface="Microsoft Sans Serif"/>
              </a:rPr>
              <a:t>[</a:t>
            </a:r>
            <a:r>
              <a:rPr sz="2000" spc="135" dirty="0">
                <a:solidFill>
                  <a:schemeClr val="bg1"/>
                </a:solidFill>
                <a:latin typeface="Microsoft Sans Serif"/>
                <a:cs typeface="Microsoft Sans Serif"/>
              </a:rPr>
              <a:t>0</a:t>
            </a:r>
            <a:r>
              <a:rPr sz="2000" spc="-85" dirty="0">
                <a:solidFill>
                  <a:schemeClr val="bg1"/>
                </a:solidFill>
                <a:latin typeface="Microsoft Sans Serif"/>
                <a:cs typeface="Microsoft Sans Serif"/>
              </a:rPr>
              <a:t>.5,</a:t>
            </a:r>
            <a:r>
              <a:rPr sz="2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-185" dirty="0">
                <a:solidFill>
                  <a:schemeClr val="bg1"/>
                </a:solidFill>
                <a:latin typeface="Microsoft Sans Serif"/>
                <a:cs typeface="Microsoft Sans Serif"/>
              </a:rPr>
              <a:t>1.4,</a:t>
            </a:r>
            <a:r>
              <a:rPr sz="2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chemeClr val="bg1"/>
                </a:solidFill>
                <a:latin typeface="Microsoft Sans Serif"/>
                <a:cs typeface="Microsoft Sans Serif"/>
              </a:rPr>
              <a:t>-1.3,</a:t>
            </a:r>
            <a:r>
              <a:rPr sz="2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….]</a:t>
            </a:r>
            <a:endParaRPr sz="20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9" name="object 10"/>
          <p:cNvSpPr txBox="1"/>
          <p:nvPr/>
        </p:nvSpPr>
        <p:spPr>
          <a:xfrm>
            <a:off x="7449370" y="1315132"/>
            <a:ext cx="3597910" cy="4987904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655320">
              <a:lnSpc>
                <a:spcPct val="100000"/>
              </a:lnSpc>
              <a:spcBef>
                <a:spcPts val="1115"/>
              </a:spcBef>
            </a:pP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Tasks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50520" indent="-338455">
              <a:lnSpc>
                <a:spcPts val="2735"/>
              </a:lnSpc>
              <a:spcBef>
                <a:spcPts val="1019"/>
              </a:spcBef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sz="2400" spc="105" dirty="0">
                <a:solidFill>
                  <a:schemeClr val="bg1"/>
                </a:solidFill>
                <a:latin typeface="Microsoft Sans Serif"/>
                <a:cs typeface="Microsoft Sans Serif"/>
              </a:rPr>
              <a:t>Object</a:t>
            </a:r>
            <a:r>
              <a:rPr sz="2400" spc="-3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recognition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indent="-338455">
              <a:lnSpc>
                <a:spcPts val="2590"/>
              </a:lnSpc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sz="24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Scene</a:t>
            </a:r>
            <a:r>
              <a:rPr sz="2400" spc="-4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chemeClr val="bg1"/>
                </a:solidFill>
                <a:latin typeface="Microsoft Sans Serif"/>
                <a:cs typeface="Microsoft Sans Serif"/>
              </a:rPr>
              <a:t>detection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indent="-338455">
              <a:lnSpc>
                <a:spcPts val="2735"/>
              </a:lnSpc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sz="2400" spc="75" dirty="0">
                <a:solidFill>
                  <a:schemeClr val="bg1"/>
                </a:solidFill>
                <a:latin typeface="Microsoft Sans Serif"/>
                <a:cs typeface="Microsoft Sans Serif"/>
              </a:rPr>
              <a:t>Product</a:t>
            </a:r>
            <a:r>
              <a:rPr sz="24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search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B5162"/>
              </a:buClr>
              <a:buFont typeface="Microsoft Sans Serif"/>
              <a:buChar char="•"/>
            </a:pPr>
            <a:endParaRPr sz="395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indent="-338455">
              <a:lnSpc>
                <a:spcPts val="2735"/>
              </a:lnSpc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sz="2400" spc="15" dirty="0">
                <a:solidFill>
                  <a:schemeClr val="bg1"/>
                </a:solidFill>
                <a:latin typeface="Microsoft Sans Serif"/>
                <a:cs typeface="Microsoft Sans Serif"/>
              </a:rPr>
              <a:t>Translation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indent="-338455">
              <a:lnSpc>
                <a:spcPts val="2590"/>
              </a:lnSpc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sz="24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Question</a:t>
            </a:r>
            <a:r>
              <a:rPr sz="2400" spc="-4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chemeClr val="bg1"/>
                </a:solidFill>
                <a:latin typeface="Microsoft Sans Serif"/>
                <a:cs typeface="Microsoft Sans Serif"/>
              </a:rPr>
              <a:t>Answering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indent="-338455">
              <a:lnSpc>
                <a:spcPts val="2735"/>
              </a:lnSpc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sz="24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Semantic</a:t>
            </a:r>
            <a:r>
              <a:rPr sz="2400" spc="-3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search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1B5162"/>
              </a:buClr>
              <a:buFont typeface="Microsoft Sans Serif"/>
              <a:buChar char="•"/>
            </a:pPr>
            <a:endParaRPr sz="43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indent="-338455">
              <a:lnSpc>
                <a:spcPts val="2735"/>
              </a:lnSpc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sz="2400" spc="35" dirty="0">
                <a:solidFill>
                  <a:schemeClr val="bg1"/>
                </a:solidFill>
                <a:latin typeface="Microsoft Sans Serif"/>
                <a:cs typeface="Microsoft Sans Serif"/>
              </a:rPr>
              <a:t>Speech</a:t>
            </a:r>
            <a:r>
              <a:rPr sz="24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60" dirty="0">
                <a:solidFill>
                  <a:schemeClr val="bg1"/>
                </a:solidFill>
                <a:latin typeface="Microsoft Sans Serif"/>
                <a:cs typeface="Microsoft Sans Serif"/>
              </a:rPr>
              <a:t>to</a:t>
            </a:r>
            <a:r>
              <a:rPr sz="24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chemeClr val="bg1"/>
                </a:solidFill>
                <a:latin typeface="Microsoft Sans Serif"/>
                <a:cs typeface="Microsoft Sans Serif"/>
              </a:rPr>
              <a:t>text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indent="-338455">
              <a:lnSpc>
                <a:spcPts val="2590"/>
              </a:lnSpc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sz="2400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Music</a:t>
            </a:r>
            <a:r>
              <a:rPr sz="24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chemeClr val="bg1"/>
                </a:solidFill>
                <a:latin typeface="Microsoft Sans Serif"/>
                <a:cs typeface="Microsoft Sans Serif"/>
              </a:rPr>
              <a:t>transcription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indent="-338455">
              <a:lnSpc>
                <a:spcPts val="2735"/>
              </a:lnSpc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sz="24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Machinery</a:t>
            </a:r>
            <a:r>
              <a:rPr sz="2400" spc="-3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chemeClr val="bg1"/>
                </a:solidFill>
                <a:latin typeface="Microsoft Sans Serif"/>
                <a:cs typeface="Microsoft Sans Serif"/>
              </a:rPr>
              <a:t>malfunction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20" name="object 11"/>
          <p:cNvGrpSpPr/>
          <p:nvPr/>
        </p:nvGrpSpPr>
        <p:grpSpPr>
          <a:xfrm>
            <a:off x="1066425" y="2056575"/>
            <a:ext cx="2660015" cy="914400"/>
            <a:chOff x="1066425" y="2056575"/>
            <a:chExt cx="2660015" cy="914400"/>
          </a:xfrm>
        </p:grpSpPr>
        <p:pic>
          <p:nvPicPr>
            <p:cNvPr id="21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6425" y="2056575"/>
              <a:ext cx="914399" cy="914399"/>
            </a:xfrm>
            <a:prstGeom prst="rect">
              <a:avLst/>
            </a:prstGeom>
          </p:spPr>
        </p:pic>
        <p:sp>
          <p:nvSpPr>
            <p:cNvPr id="22" name="object 13"/>
            <p:cNvSpPr/>
            <p:nvPr/>
          </p:nvSpPr>
          <p:spPr>
            <a:xfrm>
              <a:off x="1980825" y="2513774"/>
              <a:ext cx="1602105" cy="15875"/>
            </a:xfrm>
            <a:custGeom>
              <a:avLst/>
              <a:gdLst/>
              <a:ahLst/>
              <a:cxnLst/>
              <a:rect l="l" t="t" r="r" b="b"/>
              <a:pathLst>
                <a:path w="1602104" h="15875">
                  <a:moveTo>
                    <a:pt x="0" y="0"/>
                  </a:moveTo>
                  <a:lnTo>
                    <a:pt x="1601558" y="15717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7632" y="2468008"/>
              <a:ext cx="158707" cy="122966"/>
            </a:xfrm>
            <a:prstGeom prst="rect">
              <a:avLst/>
            </a:prstGeom>
          </p:spPr>
        </p:pic>
      </p:grpSp>
      <p:grpSp>
        <p:nvGrpSpPr>
          <p:cNvPr id="24" name="object 15"/>
          <p:cNvGrpSpPr/>
          <p:nvPr/>
        </p:nvGrpSpPr>
        <p:grpSpPr>
          <a:xfrm>
            <a:off x="914025" y="5099767"/>
            <a:ext cx="2878455" cy="1219200"/>
            <a:chOff x="914025" y="5099767"/>
            <a:chExt cx="2878455" cy="1219200"/>
          </a:xfrm>
        </p:grpSpPr>
        <p:pic>
          <p:nvPicPr>
            <p:cNvPr id="25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025" y="5099767"/>
              <a:ext cx="1219199" cy="1219199"/>
            </a:xfrm>
            <a:prstGeom prst="rect">
              <a:avLst/>
            </a:prstGeom>
          </p:spPr>
        </p:pic>
        <p:sp>
          <p:nvSpPr>
            <p:cNvPr id="26" name="object 17"/>
            <p:cNvSpPr/>
            <p:nvPr/>
          </p:nvSpPr>
          <p:spPr>
            <a:xfrm>
              <a:off x="2133225" y="5709366"/>
              <a:ext cx="1515110" cy="0"/>
            </a:xfrm>
            <a:custGeom>
              <a:avLst/>
              <a:gdLst/>
              <a:ahLst/>
              <a:cxnLst/>
              <a:rect l="l" t="t" r="r" b="b"/>
              <a:pathLst>
                <a:path w="1515110">
                  <a:moveTo>
                    <a:pt x="0" y="0"/>
                  </a:moveTo>
                  <a:lnTo>
                    <a:pt x="1514849" y="0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3787" y="5647880"/>
              <a:ext cx="158251" cy="122971"/>
            </a:xfrm>
            <a:prstGeom prst="rect">
              <a:avLst/>
            </a:prstGeom>
          </p:spPr>
        </p:pic>
      </p:grpSp>
      <p:grpSp>
        <p:nvGrpSpPr>
          <p:cNvPr id="28" name="object 19"/>
          <p:cNvGrpSpPr/>
          <p:nvPr/>
        </p:nvGrpSpPr>
        <p:grpSpPr>
          <a:xfrm>
            <a:off x="5830087" y="2474942"/>
            <a:ext cx="1127125" cy="123189"/>
            <a:chOff x="5830087" y="2474942"/>
            <a:chExt cx="1127125" cy="123189"/>
          </a:xfrm>
        </p:grpSpPr>
        <p:sp>
          <p:nvSpPr>
            <p:cNvPr id="29" name="object 20"/>
            <p:cNvSpPr/>
            <p:nvPr/>
          </p:nvSpPr>
          <p:spPr>
            <a:xfrm>
              <a:off x="5844375" y="2531074"/>
              <a:ext cx="969010" cy="5715"/>
            </a:xfrm>
            <a:custGeom>
              <a:avLst/>
              <a:gdLst/>
              <a:ahLst/>
              <a:cxnLst/>
              <a:rect l="l" t="t" r="r" b="b"/>
              <a:pathLst>
                <a:path w="969009" h="5714">
                  <a:moveTo>
                    <a:pt x="0" y="0"/>
                  </a:moveTo>
                  <a:lnTo>
                    <a:pt x="968852" y="5352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8680" y="2474942"/>
              <a:ext cx="158508" cy="122970"/>
            </a:xfrm>
            <a:prstGeom prst="rect">
              <a:avLst/>
            </a:prstGeom>
          </p:spPr>
        </p:pic>
      </p:grpSp>
      <p:grpSp>
        <p:nvGrpSpPr>
          <p:cNvPr id="31" name="object 22"/>
          <p:cNvGrpSpPr/>
          <p:nvPr/>
        </p:nvGrpSpPr>
        <p:grpSpPr>
          <a:xfrm>
            <a:off x="5857537" y="5629634"/>
            <a:ext cx="1115695" cy="123189"/>
            <a:chOff x="5857537" y="5629634"/>
            <a:chExt cx="1115695" cy="123189"/>
          </a:xfrm>
        </p:grpSpPr>
        <p:sp>
          <p:nvSpPr>
            <p:cNvPr id="32" name="object 23"/>
            <p:cNvSpPr/>
            <p:nvPr/>
          </p:nvSpPr>
          <p:spPr>
            <a:xfrm>
              <a:off x="5871824" y="5691116"/>
              <a:ext cx="957580" cy="12065"/>
            </a:xfrm>
            <a:custGeom>
              <a:avLst/>
              <a:gdLst/>
              <a:ahLst/>
              <a:cxnLst/>
              <a:rect l="l" t="t" r="r" b="b"/>
              <a:pathLst>
                <a:path w="957579" h="12064">
                  <a:moveTo>
                    <a:pt x="0" y="11958"/>
                  </a:moveTo>
                  <a:lnTo>
                    <a:pt x="957163" y="0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14110" y="5629634"/>
              <a:ext cx="158831" cy="122963"/>
            </a:xfrm>
            <a:prstGeom prst="rect">
              <a:avLst/>
            </a:prstGeom>
          </p:spPr>
        </p:pic>
      </p:grpSp>
      <p:grpSp>
        <p:nvGrpSpPr>
          <p:cNvPr id="34" name="object 25"/>
          <p:cNvGrpSpPr/>
          <p:nvPr/>
        </p:nvGrpSpPr>
        <p:grpSpPr>
          <a:xfrm>
            <a:off x="5830087" y="3998942"/>
            <a:ext cx="1127125" cy="123189"/>
            <a:chOff x="5830087" y="3998942"/>
            <a:chExt cx="1127125" cy="123189"/>
          </a:xfrm>
        </p:grpSpPr>
        <p:sp>
          <p:nvSpPr>
            <p:cNvPr id="35" name="object 26"/>
            <p:cNvSpPr/>
            <p:nvPr/>
          </p:nvSpPr>
          <p:spPr>
            <a:xfrm>
              <a:off x="5844375" y="4055074"/>
              <a:ext cx="969010" cy="5715"/>
            </a:xfrm>
            <a:custGeom>
              <a:avLst/>
              <a:gdLst/>
              <a:ahLst/>
              <a:cxnLst/>
              <a:rect l="l" t="t" r="r" b="b"/>
              <a:pathLst>
                <a:path w="969009" h="5714">
                  <a:moveTo>
                    <a:pt x="0" y="0"/>
                  </a:moveTo>
                  <a:lnTo>
                    <a:pt x="968852" y="5352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8680" y="3998942"/>
              <a:ext cx="158508" cy="122970"/>
            </a:xfrm>
            <a:prstGeom prst="rect">
              <a:avLst/>
            </a:prstGeom>
          </p:spPr>
        </p:pic>
      </p:grpSp>
      <p:sp>
        <p:nvSpPr>
          <p:cNvPr id="37" name="object 28"/>
          <p:cNvSpPr txBox="1">
            <a:spLocks/>
          </p:cNvSpPr>
          <p:nvPr/>
        </p:nvSpPr>
        <p:spPr>
          <a:xfrm>
            <a:off x="748160" y="6458629"/>
            <a:ext cx="281876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pc="50" smtClean="0"/>
              <a:t>©2023</a:t>
            </a:r>
            <a:r>
              <a:rPr lang="en-US" spc="-5" smtClean="0"/>
              <a:t> </a:t>
            </a:r>
            <a:r>
              <a:rPr lang="en-US" spc="20" smtClean="0"/>
              <a:t>Databricks</a:t>
            </a:r>
            <a:r>
              <a:rPr lang="en-US" spc="-5" smtClean="0"/>
              <a:t> </a:t>
            </a:r>
            <a:r>
              <a:rPr lang="en-US" spc="-10" smtClean="0"/>
              <a:t>Inc.</a:t>
            </a:r>
            <a:r>
              <a:rPr lang="en-US" spc="-5" smtClean="0"/>
              <a:t> </a:t>
            </a:r>
            <a:r>
              <a:rPr lang="en-US" spc="315" smtClean="0"/>
              <a:t>—</a:t>
            </a:r>
            <a:r>
              <a:rPr lang="en-US" spc="-5" smtClean="0"/>
              <a:t> All </a:t>
            </a:r>
            <a:r>
              <a:rPr lang="en-US" spc="30" smtClean="0"/>
              <a:t>rights</a:t>
            </a:r>
            <a:r>
              <a:rPr lang="en-US" smtClean="0"/>
              <a:t> </a:t>
            </a:r>
            <a:r>
              <a:rPr lang="en-US" spc="20" smtClean="0"/>
              <a:t>reserved</a:t>
            </a:r>
            <a:endParaRPr lang="en-US" spc="20" dirty="0"/>
          </a:p>
        </p:txBody>
      </p:sp>
    </p:spTree>
    <p:extLst>
      <p:ext uri="{BB962C8B-B14F-4D97-AF65-F5344CB8AC3E}">
        <p14:creationId xmlns:p14="http://schemas.microsoft.com/office/powerpoint/2010/main" val="123280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83588" y="94655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object 3"/>
          <p:cNvSpPr txBox="1">
            <a:spLocks/>
          </p:cNvSpPr>
          <p:nvPr/>
        </p:nvSpPr>
        <p:spPr>
          <a:xfrm>
            <a:off x="736552" y="471239"/>
            <a:ext cx="73634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pc="-10" smtClean="0"/>
              <a:t>Use</a:t>
            </a:r>
            <a:r>
              <a:rPr lang="en-US" spc="-245" smtClean="0"/>
              <a:t> </a:t>
            </a:r>
            <a:r>
              <a:rPr lang="en-US" spc="75" smtClean="0"/>
              <a:t>cases</a:t>
            </a:r>
            <a:r>
              <a:rPr lang="en-US" spc="-245" smtClean="0"/>
              <a:t> </a:t>
            </a:r>
            <a:r>
              <a:rPr lang="en-US" spc="-70" smtClean="0"/>
              <a:t>of</a:t>
            </a:r>
            <a:r>
              <a:rPr lang="en-US" spc="-245" smtClean="0"/>
              <a:t> </a:t>
            </a:r>
            <a:r>
              <a:rPr lang="en-US" spc="-10" smtClean="0"/>
              <a:t>v</a:t>
            </a:r>
            <a:r>
              <a:rPr lang="en-US" spc="190" smtClean="0"/>
              <a:t>e</a:t>
            </a:r>
            <a:r>
              <a:rPr lang="en-US" spc="130" smtClean="0"/>
              <a:t>c</a:t>
            </a:r>
            <a:r>
              <a:rPr lang="en-US" spc="60" smtClean="0"/>
              <a:t>t</a:t>
            </a:r>
            <a:r>
              <a:rPr lang="en-US" spc="-85" smtClean="0"/>
              <a:t>or</a:t>
            </a:r>
            <a:r>
              <a:rPr lang="en-US" spc="-245" smtClean="0"/>
              <a:t> </a:t>
            </a:r>
            <a:r>
              <a:rPr lang="en-US" spc="20" smtClean="0"/>
              <a:t>d</a:t>
            </a:r>
            <a:r>
              <a:rPr lang="en-US" spc="-25" smtClean="0"/>
              <a:t>a</a:t>
            </a:r>
            <a:r>
              <a:rPr lang="en-US" spc="40" smtClean="0"/>
              <a:t>tabases</a:t>
            </a:r>
            <a:endParaRPr lang="en-US" spc="40" dirty="0"/>
          </a:p>
        </p:txBody>
      </p:sp>
      <p:sp>
        <p:nvSpPr>
          <p:cNvPr id="13" name="object 4"/>
          <p:cNvSpPr txBox="1"/>
          <p:nvPr/>
        </p:nvSpPr>
        <p:spPr>
          <a:xfrm>
            <a:off x="859750" y="1379958"/>
            <a:ext cx="47745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775" indent="-346710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SzPct val="120000"/>
              <a:buChar char="•"/>
              <a:tabLst>
                <a:tab pos="358775" algn="l"/>
                <a:tab pos="359410" algn="l"/>
              </a:tabLst>
            </a:pPr>
            <a:r>
              <a:rPr sz="2000" b="1" spc="30" dirty="0">
                <a:solidFill>
                  <a:schemeClr val="bg1"/>
                </a:solidFill>
                <a:latin typeface="Arial"/>
                <a:cs typeface="Arial"/>
              </a:rPr>
              <a:t>Similarity</a:t>
            </a:r>
            <a:r>
              <a:rPr sz="20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chemeClr val="bg1"/>
                </a:solidFill>
                <a:latin typeface="Arial"/>
                <a:cs typeface="Arial"/>
              </a:rPr>
              <a:t>search</a:t>
            </a:r>
            <a:r>
              <a:rPr sz="20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:</a:t>
            </a:r>
            <a:r>
              <a:rPr sz="2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text,</a:t>
            </a:r>
            <a:r>
              <a:rPr sz="20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images,</a:t>
            </a:r>
            <a:r>
              <a:rPr sz="2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audio</a:t>
            </a:r>
            <a:endParaRPr sz="20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1336648" y="1731493"/>
            <a:ext cx="5177155" cy="70104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39090" indent="-320675">
              <a:lnSpc>
                <a:spcPct val="100000"/>
              </a:lnSpc>
              <a:spcBef>
                <a:spcPts val="459"/>
              </a:spcBef>
              <a:buClr>
                <a:srgbClr val="FFAB00"/>
              </a:buClr>
              <a:buSzPct val="111111"/>
              <a:buChar char="•"/>
              <a:tabLst>
                <a:tab pos="339090" algn="l"/>
                <a:tab pos="339725" algn="l"/>
              </a:tabLst>
            </a:pPr>
            <a:r>
              <a:rPr sz="18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De-duplication</a:t>
            </a:r>
            <a:endParaRPr sz="18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39090" indent="-327025">
              <a:lnSpc>
                <a:spcPct val="100000"/>
              </a:lnSpc>
              <a:spcBef>
                <a:spcPts val="600"/>
              </a:spcBef>
              <a:buClr>
                <a:srgbClr val="FFAB00"/>
              </a:buClr>
              <a:buSzPct val="111111"/>
              <a:buChar char="•"/>
              <a:tabLst>
                <a:tab pos="339090" algn="l"/>
                <a:tab pos="339725" algn="l"/>
              </a:tabLst>
            </a:pPr>
            <a:r>
              <a:rPr sz="1800" b="1" spc="45" dirty="0">
                <a:solidFill>
                  <a:schemeClr val="bg1"/>
                </a:solidFill>
                <a:latin typeface="Arial"/>
                <a:cs typeface="Arial"/>
              </a:rPr>
              <a:t>Semantic</a:t>
            </a:r>
            <a:r>
              <a:rPr sz="18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chemeClr val="bg1"/>
                </a:solidFill>
                <a:latin typeface="Microsoft Sans Serif"/>
                <a:cs typeface="Microsoft Sans Serif"/>
              </a:rPr>
              <a:t>match,</a:t>
            </a:r>
            <a:r>
              <a:rPr sz="1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rather</a:t>
            </a:r>
            <a:r>
              <a:rPr sz="18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than</a:t>
            </a:r>
            <a:r>
              <a:rPr sz="1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keyword</a:t>
            </a:r>
            <a:r>
              <a:rPr sz="18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match!</a:t>
            </a:r>
            <a:endParaRPr sz="18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1818973" y="2480286"/>
            <a:ext cx="348487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indent="-302260">
              <a:lnSpc>
                <a:spcPct val="100000"/>
              </a:lnSpc>
              <a:spcBef>
                <a:spcPts val="100"/>
              </a:spcBef>
              <a:buClr>
                <a:srgbClr val="1B3138"/>
              </a:buClr>
              <a:buSzPct val="114285"/>
              <a:buChar char="•"/>
              <a:tabLst>
                <a:tab pos="314325" algn="l"/>
                <a:tab pos="314960" algn="l"/>
              </a:tabLst>
            </a:pPr>
            <a:r>
              <a:rPr sz="14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4"/>
              </a:rPr>
              <a:t>Example</a:t>
            </a:r>
            <a:r>
              <a:rPr sz="1400" u="heavy" spc="-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4"/>
              </a:rPr>
              <a:t> </a:t>
            </a:r>
            <a:r>
              <a:rPr sz="1400" u="heavy" spc="3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4"/>
              </a:rPr>
              <a:t>on</a:t>
            </a:r>
            <a:r>
              <a:rPr sz="1400" u="heavy" spc="-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4"/>
              </a:rPr>
              <a:t> </a:t>
            </a:r>
            <a:r>
              <a:rPr sz="1400" u="heavy" spc="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4"/>
              </a:rPr>
              <a:t>enhancing</a:t>
            </a:r>
            <a:r>
              <a:rPr sz="1400" u="heavy" spc="-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4"/>
              </a:rPr>
              <a:t> </a:t>
            </a:r>
            <a:r>
              <a:rPr sz="1400" u="heavy" spc="7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4"/>
              </a:rPr>
              <a:t>product</a:t>
            </a:r>
            <a:r>
              <a:rPr sz="1400" u="heavy" spc="-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4"/>
              </a:rPr>
              <a:t> </a:t>
            </a:r>
            <a:r>
              <a:rPr sz="1400" u="heavy" spc="2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4"/>
              </a:rPr>
              <a:t>search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867979" y="2758669"/>
            <a:ext cx="5129530" cy="17339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7720" indent="-320675">
              <a:lnSpc>
                <a:spcPct val="100000"/>
              </a:lnSpc>
              <a:spcBef>
                <a:spcPts val="100"/>
              </a:spcBef>
              <a:buClr>
                <a:srgbClr val="FFAB00"/>
              </a:buClr>
              <a:buSzPct val="111111"/>
              <a:buChar char="•"/>
              <a:tabLst>
                <a:tab pos="807720" algn="l"/>
                <a:tab pos="808355" algn="l"/>
              </a:tabLst>
            </a:pPr>
            <a:r>
              <a:rPr sz="1800" spc="15" dirty="0">
                <a:solidFill>
                  <a:schemeClr val="bg1"/>
                </a:solidFill>
                <a:latin typeface="Microsoft Sans Serif"/>
                <a:cs typeface="Microsoft Sans Serif"/>
              </a:rPr>
              <a:t>Very</a:t>
            </a:r>
            <a:r>
              <a:rPr sz="18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chemeClr val="bg1"/>
                </a:solidFill>
                <a:latin typeface="Microsoft Sans Serif"/>
                <a:cs typeface="Microsoft Sans Serif"/>
              </a:rPr>
              <a:t>useful</a:t>
            </a:r>
            <a:r>
              <a:rPr sz="18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chemeClr val="bg1"/>
                </a:solidFill>
                <a:latin typeface="Microsoft Sans Serif"/>
                <a:cs typeface="Microsoft Sans Serif"/>
              </a:rPr>
              <a:t>for</a:t>
            </a:r>
            <a:r>
              <a:rPr sz="18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knowledge-based</a:t>
            </a:r>
            <a:r>
              <a:rPr sz="18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chemeClr val="bg1"/>
                </a:solidFill>
                <a:latin typeface="Microsoft Sans Serif"/>
                <a:cs typeface="Microsoft Sans Serif"/>
              </a:rPr>
              <a:t>Q/A</a:t>
            </a:r>
            <a:endParaRPr sz="18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indent="-338455">
              <a:lnSpc>
                <a:spcPct val="100000"/>
              </a:lnSpc>
              <a:buClr>
                <a:srgbClr val="1B5162"/>
              </a:buClr>
              <a:buSzPct val="120000"/>
              <a:buChar char="•"/>
              <a:tabLst>
                <a:tab pos="350520" algn="l"/>
                <a:tab pos="351155" algn="l"/>
              </a:tabLst>
            </a:pPr>
            <a:r>
              <a:rPr sz="20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Recommendation</a:t>
            </a:r>
            <a:r>
              <a:rPr sz="20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chemeClr val="bg1"/>
                </a:solidFill>
                <a:latin typeface="Microsoft Sans Serif"/>
                <a:cs typeface="Microsoft Sans Serif"/>
              </a:rPr>
              <a:t>engines</a:t>
            </a:r>
            <a:endParaRPr sz="20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807720" marR="5080" lvl="1" indent="-320040">
              <a:lnSpc>
                <a:spcPct val="118900"/>
              </a:lnSpc>
              <a:spcBef>
                <a:spcPts val="320"/>
              </a:spcBef>
              <a:buClr>
                <a:srgbClr val="FFAB00"/>
              </a:buClr>
              <a:buSzPct val="111111"/>
              <a:buChar char="•"/>
              <a:tabLst>
                <a:tab pos="807720" algn="l"/>
                <a:tab pos="808355" algn="l"/>
              </a:tabLst>
            </a:pPr>
            <a:r>
              <a:rPr sz="1800" u="heavy" dirty="0">
                <a:solidFill>
                  <a:schemeClr val="bg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5"/>
              </a:rPr>
              <a:t>Example </a:t>
            </a:r>
            <a:r>
              <a:rPr sz="1800" u="heavy" spc="35" dirty="0">
                <a:solidFill>
                  <a:schemeClr val="bg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5"/>
              </a:rPr>
              <a:t>blog </a:t>
            </a:r>
            <a:r>
              <a:rPr sz="1800" u="heavy" spc="40" dirty="0">
                <a:solidFill>
                  <a:schemeClr val="bg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5"/>
              </a:rPr>
              <a:t>post</a:t>
            </a:r>
            <a:r>
              <a:rPr sz="18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: </a:t>
            </a:r>
            <a:r>
              <a:rPr sz="1800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Spotify </a:t>
            </a:r>
            <a:r>
              <a:rPr sz="18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uses </a:t>
            </a:r>
            <a:r>
              <a:rPr sz="18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vector </a:t>
            </a:r>
            <a:r>
              <a:rPr sz="1800" spc="7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chemeClr val="bg1"/>
                </a:solidFill>
                <a:latin typeface="Microsoft Sans Serif"/>
                <a:cs typeface="Microsoft Sans Serif"/>
              </a:rPr>
              <a:t>search</a:t>
            </a:r>
            <a:r>
              <a:rPr sz="18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120" dirty="0">
                <a:solidFill>
                  <a:schemeClr val="bg1"/>
                </a:solidFill>
                <a:latin typeface="Microsoft Sans Serif"/>
                <a:cs typeface="Microsoft Sans Serif"/>
              </a:rPr>
              <a:t>to</a:t>
            </a:r>
            <a:r>
              <a:rPr sz="18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recommend</a:t>
            </a:r>
            <a:r>
              <a:rPr sz="18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chemeClr val="bg1"/>
                </a:solidFill>
                <a:latin typeface="Microsoft Sans Serif"/>
                <a:cs typeface="Microsoft Sans Serif"/>
              </a:rPr>
              <a:t>podcast</a:t>
            </a:r>
            <a:r>
              <a:rPr sz="18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episodes</a:t>
            </a:r>
            <a:endParaRPr sz="18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867979" y="4783049"/>
            <a:ext cx="3462020" cy="109029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0520" indent="-338455">
              <a:lnSpc>
                <a:spcPct val="100000"/>
              </a:lnSpc>
              <a:spcBef>
                <a:spcPts val="625"/>
              </a:spcBef>
              <a:buClr>
                <a:srgbClr val="1B5162"/>
              </a:buClr>
              <a:buSzPct val="120000"/>
              <a:buChar char="•"/>
              <a:tabLst>
                <a:tab pos="350520" algn="l"/>
                <a:tab pos="351155" algn="l"/>
              </a:tabLst>
            </a:pPr>
            <a:r>
              <a:rPr sz="2000" spc="15" dirty="0">
                <a:solidFill>
                  <a:schemeClr val="bg1"/>
                </a:solidFill>
                <a:latin typeface="Microsoft Sans Serif"/>
                <a:cs typeface="Microsoft Sans Serif"/>
              </a:rPr>
              <a:t>Finding</a:t>
            </a:r>
            <a:r>
              <a:rPr sz="20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chemeClr val="bg1"/>
                </a:solidFill>
                <a:latin typeface="Microsoft Sans Serif"/>
                <a:cs typeface="Microsoft Sans Serif"/>
              </a:rPr>
              <a:t>security</a:t>
            </a:r>
            <a:r>
              <a:rPr sz="20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threats</a:t>
            </a:r>
            <a:endParaRPr sz="20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807720" marR="5080" lvl="1" indent="-320040">
              <a:lnSpc>
                <a:spcPct val="118900"/>
              </a:lnSpc>
              <a:spcBef>
                <a:spcPts val="320"/>
              </a:spcBef>
              <a:buClr>
                <a:srgbClr val="FFAB00"/>
              </a:buClr>
              <a:buSzPct val="111111"/>
              <a:buChar char="•"/>
              <a:tabLst>
                <a:tab pos="807720" algn="l"/>
                <a:tab pos="808355" algn="l"/>
              </a:tabLst>
            </a:pPr>
            <a:r>
              <a:rPr sz="1800" spc="25" dirty="0">
                <a:solidFill>
                  <a:schemeClr val="bg1"/>
                </a:solidFill>
                <a:latin typeface="Microsoft Sans Serif"/>
                <a:cs typeface="Microsoft Sans Serif"/>
              </a:rPr>
              <a:t>Vectorizing</a:t>
            </a:r>
            <a:r>
              <a:rPr sz="1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chemeClr val="bg1"/>
                </a:solidFill>
                <a:latin typeface="Microsoft Sans Serif"/>
                <a:cs typeface="Microsoft Sans Serif"/>
              </a:rPr>
              <a:t>virus</a:t>
            </a:r>
            <a:r>
              <a:rPr sz="1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chemeClr val="bg1"/>
                </a:solidFill>
                <a:latin typeface="Microsoft Sans Serif"/>
                <a:cs typeface="Microsoft Sans Serif"/>
              </a:rPr>
              <a:t>binaries </a:t>
            </a:r>
            <a:r>
              <a:rPr sz="1800" spc="-459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and</a:t>
            </a:r>
            <a:r>
              <a:rPr sz="18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ﬁnding</a:t>
            </a:r>
            <a:r>
              <a:rPr sz="18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chemeClr val="bg1"/>
                </a:solidFill>
                <a:latin typeface="Microsoft Sans Serif"/>
                <a:cs typeface="Microsoft Sans Serif"/>
              </a:rPr>
              <a:t>anomalies</a:t>
            </a:r>
            <a:endParaRPr sz="18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8" name="object 9"/>
          <p:cNvSpPr/>
          <p:nvPr/>
        </p:nvSpPr>
        <p:spPr>
          <a:xfrm>
            <a:off x="7131612" y="1537340"/>
            <a:ext cx="3914775" cy="501650"/>
          </a:xfrm>
          <a:custGeom>
            <a:avLst/>
            <a:gdLst/>
            <a:ahLst/>
            <a:cxnLst/>
            <a:rect l="l" t="t" r="r" b="b"/>
            <a:pathLst>
              <a:path w="3914775" h="501650">
                <a:moveTo>
                  <a:pt x="0" y="83601"/>
                </a:moveTo>
                <a:lnTo>
                  <a:pt x="6569" y="51060"/>
                </a:lnTo>
                <a:lnTo>
                  <a:pt x="24486" y="24486"/>
                </a:lnTo>
                <a:lnTo>
                  <a:pt x="51060" y="6569"/>
                </a:lnTo>
                <a:lnTo>
                  <a:pt x="83601" y="0"/>
                </a:lnTo>
                <a:lnTo>
                  <a:pt x="3830798" y="0"/>
                </a:lnTo>
                <a:lnTo>
                  <a:pt x="3877180" y="14046"/>
                </a:lnTo>
                <a:lnTo>
                  <a:pt x="3908036" y="51608"/>
                </a:lnTo>
                <a:lnTo>
                  <a:pt x="3914399" y="83601"/>
                </a:lnTo>
                <a:lnTo>
                  <a:pt x="3914399" y="417998"/>
                </a:lnTo>
                <a:lnTo>
                  <a:pt x="3907830" y="450539"/>
                </a:lnTo>
                <a:lnTo>
                  <a:pt x="3889913" y="477113"/>
                </a:lnTo>
                <a:lnTo>
                  <a:pt x="3863339" y="495030"/>
                </a:lnTo>
                <a:lnTo>
                  <a:pt x="3830798" y="501599"/>
                </a:lnTo>
                <a:lnTo>
                  <a:pt x="83601" y="501599"/>
                </a:lnTo>
                <a:lnTo>
                  <a:pt x="51060" y="495030"/>
                </a:lnTo>
                <a:lnTo>
                  <a:pt x="24486" y="477113"/>
                </a:lnTo>
                <a:lnTo>
                  <a:pt x="6569" y="450539"/>
                </a:lnTo>
                <a:lnTo>
                  <a:pt x="0" y="417998"/>
                </a:lnTo>
                <a:lnTo>
                  <a:pt x="0" y="83601"/>
                </a:lnTo>
                <a:close/>
              </a:path>
            </a:pathLst>
          </a:custGeom>
          <a:ln w="25399">
            <a:solidFill>
              <a:srgbClr val="1B51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0"/>
          <p:cNvSpPr txBox="1"/>
          <p:nvPr/>
        </p:nvSpPr>
        <p:spPr>
          <a:xfrm>
            <a:off x="7600598" y="1690096"/>
            <a:ext cx="279019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5" dirty="0">
                <a:solidFill>
                  <a:srgbClr val="FF5F46"/>
                </a:solidFill>
                <a:latin typeface="Microsoft Sans Serif"/>
                <a:cs typeface="Microsoft Sans Serif"/>
              </a:rPr>
              <a:t>Are</a:t>
            </a:r>
            <a:r>
              <a:rPr sz="1050" spc="-1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40" dirty="0">
                <a:solidFill>
                  <a:srgbClr val="FF5F46"/>
                </a:solidFill>
                <a:latin typeface="Microsoft Sans Serif"/>
                <a:cs typeface="Microsoft Sans Serif"/>
              </a:rPr>
              <a:t>electric</a:t>
            </a:r>
            <a:r>
              <a:rPr sz="1050" spc="-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25" dirty="0">
                <a:solidFill>
                  <a:srgbClr val="FF5F46"/>
                </a:solidFill>
                <a:latin typeface="Microsoft Sans Serif"/>
                <a:cs typeface="Microsoft Sans Serif"/>
              </a:rPr>
              <a:t>cars</a:t>
            </a:r>
            <a:r>
              <a:rPr sz="1050" spc="-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55" dirty="0">
                <a:solidFill>
                  <a:srgbClr val="FF5F46"/>
                </a:solidFill>
                <a:latin typeface="Microsoft Sans Serif"/>
                <a:cs typeface="Microsoft Sans Serif"/>
              </a:rPr>
              <a:t>better</a:t>
            </a:r>
            <a:r>
              <a:rPr sz="1050" spc="-1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40" dirty="0">
                <a:solidFill>
                  <a:srgbClr val="FF5F46"/>
                </a:solidFill>
                <a:latin typeface="Microsoft Sans Serif"/>
                <a:cs typeface="Microsoft Sans Serif"/>
              </a:rPr>
              <a:t>for</a:t>
            </a:r>
            <a:r>
              <a:rPr sz="1050" spc="-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50" dirty="0">
                <a:solidFill>
                  <a:srgbClr val="FF5F46"/>
                </a:solidFill>
                <a:latin typeface="Microsoft Sans Serif"/>
                <a:cs typeface="Microsoft Sans Serif"/>
              </a:rPr>
              <a:t>the</a:t>
            </a:r>
            <a:r>
              <a:rPr sz="1050" spc="-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25" dirty="0">
                <a:solidFill>
                  <a:srgbClr val="FF5F46"/>
                </a:solidFill>
                <a:latin typeface="Microsoft Sans Serif"/>
                <a:cs typeface="Microsoft Sans Serif"/>
              </a:rPr>
              <a:t>environment?</a:t>
            </a:r>
            <a:endParaRPr sz="1050">
              <a:latin typeface="Microsoft Sans Serif"/>
              <a:cs typeface="Microsoft Sans Serif"/>
            </a:endParaRPr>
          </a:p>
        </p:txBody>
      </p:sp>
      <p:grpSp>
        <p:nvGrpSpPr>
          <p:cNvPr id="20" name="object 11"/>
          <p:cNvGrpSpPr/>
          <p:nvPr/>
        </p:nvGrpSpPr>
        <p:grpSpPr>
          <a:xfrm>
            <a:off x="7261648" y="1592624"/>
            <a:ext cx="257175" cy="371475"/>
            <a:chOff x="7261648" y="1592624"/>
            <a:chExt cx="257175" cy="371475"/>
          </a:xfrm>
        </p:grpSpPr>
        <p:sp>
          <p:nvSpPr>
            <p:cNvPr id="21" name="object 12"/>
            <p:cNvSpPr/>
            <p:nvPr/>
          </p:nvSpPr>
          <p:spPr>
            <a:xfrm>
              <a:off x="7309575" y="1592624"/>
              <a:ext cx="161290" cy="258445"/>
            </a:xfrm>
            <a:custGeom>
              <a:avLst/>
              <a:gdLst/>
              <a:ahLst/>
              <a:cxnLst/>
              <a:rect l="l" t="t" r="r" b="b"/>
              <a:pathLst>
                <a:path w="161290" h="258444">
                  <a:moveTo>
                    <a:pt x="80597" y="258257"/>
                  </a:moveTo>
                  <a:lnTo>
                    <a:pt x="49225" y="251923"/>
                  </a:lnTo>
                  <a:lnTo>
                    <a:pt x="23606" y="234650"/>
                  </a:lnTo>
                  <a:lnTo>
                    <a:pt x="6333" y="209031"/>
                  </a:lnTo>
                  <a:lnTo>
                    <a:pt x="0" y="177659"/>
                  </a:lnTo>
                  <a:lnTo>
                    <a:pt x="0" y="80597"/>
                  </a:lnTo>
                  <a:lnTo>
                    <a:pt x="6333" y="49225"/>
                  </a:lnTo>
                  <a:lnTo>
                    <a:pt x="23606" y="23606"/>
                  </a:lnTo>
                  <a:lnTo>
                    <a:pt x="49225" y="6333"/>
                  </a:lnTo>
                  <a:lnTo>
                    <a:pt x="80597" y="0"/>
                  </a:lnTo>
                  <a:lnTo>
                    <a:pt x="96394" y="1562"/>
                  </a:lnTo>
                  <a:lnTo>
                    <a:pt x="137588" y="23606"/>
                  </a:lnTo>
                  <a:lnTo>
                    <a:pt x="159632" y="64800"/>
                  </a:lnTo>
                  <a:lnTo>
                    <a:pt x="161195" y="80597"/>
                  </a:lnTo>
                  <a:lnTo>
                    <a:pt x="161195" y="177659"/>
                  </a:lnTo>
                  <a:lnTo>
                    <a:pt x="154861" y="209031"/>
                  </a:lnTo>
                  <a:lnTo>
                    <a:pt x="137588" y="234650"/>
                  </a:lnTo>
                  <a:lnTo>
                    <a:pt x="111969" y="251923"/>
                  </a:lnTo>
                  <a:lnTo>
                    <a:pt x="80597" y="258257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3"/>
            <p:cNvSpPr/>
            <p:nvPr/>
          </p:nvSpPr>
          <p:spPr>
            <a:xfrm>
              <a:off x="7275935" y="1773740"/>
              <a:ext cx="228600" cy="176530"/>
            </a:xfrm>
            <a:custGeom>
              <a:avLst/>
              <a:gdLst/>
              <a:ahLst/>
              <a:cxnLst/>
              <a:rect l="l" t="t" r="r" b="b"/>
              <a:pathLst>
                <a:path w="228600" h="176530">
                  <a:moveTo>
                    <a:pt x="228471" y="0"/>
                  </a:moveTo>
                  <a:lnTo>
                    <a:pt x="219649" y="44098"/>
                  </a:lnTo>
                  <a:lnTo>
                    <a:pt x="195552" y="80242"/>
                  </a:lnTo>
                  <a:lnTo>
                    <a:pt x="159739" y="104826"/>
                  </a:lnTo>
                  <a:lnTo>
                    <a:pt x="115764" y="114246"/>
                  </a:lnTo>
                  <a:lnTo>
                    <a:pt x="71550" y="106023"/>
                  </a:lnTo>
                  <a:lnTo>
                    <a:pt x="35082" y="82419"/>
                  </a:lnTo>
                  <a:lnTo>
                    <a:pt x="10014" y="46942"/>
                  </a:lnTo>
                  <a:lnTo>
                    <a:pt x="0" y="3099"/>
                  </a:lnTo>
                </a:path>
                <a:path w="228600" h="176530">
                  <a:moveTo>
                    <a:pt x="114207" y="114270"/>
                  </a:moveTo>
                  <a:lnTo>
                    <a:pt x="114207" y="175880"/>
                  </a:lnTo>
                </a:path>
                <a:path w="228600" h="176530">
                  <a:moveTo>
                    <a:pt x="224285" y="175937"/>
                  </a:moveTo>
                  <a:lnTo>
                    <a:pt x="4136" y="175937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4"/>
          <p:cNvSpPr/>
          <p:nvPr/>
        </p:nvSpPr>
        <p:spPr>
          <a:xfrm>
            <a:off x="7846135" y="2142506"/>
            <a:ext cx="3200400" cy="501650"/>
          </a:xfrm>
          <a:custGeom>
            <a:avLst/>
            <a:gdLst/>
            <a:ahLst/>
            <a:cxnLst/>
            <a:rect l="l" t="t" r="r" b="b"/>
            <a:pathLst>
              <a:path w="3200400" h="501650">
                <a:moveTo>
                  <a:pt x="0" y="83601"/>
                </a:moveTo>
                <a:lnTo>
                  <a:pt x="6569" y="51060"/>
                </a:lnTo>
                <a:lnTo>
                  <a:pt x="24486" y="24486"/>
                </a:lnTo>
                <a:lnTo>
                  <a:pt x="51060" y="6569"/>
                </a:lnTo>
                <a:lnTo>
                  <a:pt x="83601" y="0"/>
                </a:lnTo>
                <a:lnTo>
                  <a:pt x="3116198" y="0"/>
                </a:lnTo>
                <a:lnTo>
                  <a:pt x="3162580" y="14046"/>
                </a:lnTo>
                <a:lnTo>
                  <a:pt x="3193436" y="51608"/>
                </a:lnTo>
                <a:lnTo>
                  <a:pt x="3199799" y="83601"/>
                </a:lnTo>
                <a:lnTo>
                  <a:pt x="3199799" y="417998"/>
                </a:lnTo>
                <a:lnTo>
                  <a:pt x="3193230" y="450539"/>
                </a:lnTo>
                <a:lnTo>
                  <a:pt x="3175313" y="477113"/>
                </a:lnTo>
                <a:lnTo>
                  <a:pt x="3148740" y="495030"/>
                </a:lnTo>
                <a:lnTo>
                  <a:pt x="3116198" y="501599"/>
                </a:lnTo>
                <a:lnTo>
                  <a:pt x="83601" y="501599"/>
                </a:lnTo>
                <a:lnTo>
                  <a:pt x="51060" y="495030"/>
                </a:lnTo>
                <a:lnTo>
                  <a:pt x="24486" y="477113"/>
                </a:lnTo>
                <a:lnTo>
                  <a:pt x="6569" y="450539"/>
                </a:lnTo>
                <a:lnTo>
                  <a:pt x="0" y="417998"/>
                </a:lnTo>
                <a:lnTo>
                  <a:pt x="0" y="83601"/>
                </a:lnTo>
                <a:close/>
              </a:path>
            </a:pathLst>
          </a:custGeom>
          <a:ln w="25399">
            <a:solidFill>
              <a:srgbClr val="FF5F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5"/>
          <p:cNvSpPr txBox="1"/>
          <p:nvPr/>
        </p:nvSpPr>
        <p:spPr>
          <a:xfrm>
            <a:off x="8315121" y="2295262"/>
            <a:ext cx="175069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40" dirty="0">
                <a:solidFill>
                  <a:srgbClr val="FF5F46"/>
                </a:solidFill>
                <a:latin typeface="Microsoft Sans Serif"/>
                <a:cs typeface="Microsoft Sans Serif"/>
              </a:rPr>
              <a:t>electric</a:t>
            </a:r>
            <a:r>
              <a:rPr sz="1050" spc="-1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25" dirty="0">
                <a:solidFill>
                  <a:srgbClr val="FF5F46"/>
                </a:solidFill>
                <a:latin typeface="Microsoft Sans Serif"/>
                <a:cs typeface="Microsoft Sans Serif"/>
              </a:rPr>
              <a:t>cars</a:t>
            </a:r>
            <a:r>
              <a:rPr sz="1050" spc="-1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30" dirty="0">
                <a:solidFill>
                  <a:srgbClr val="FF5F46"/>
                </a:solidFill>
                <a:latin typeface="Microsoft Sans Serif"/>
                <a:cs typeface="Microsoft Sans Serif"/>
              </a:rPr>
              <a:t>climate</a:t>
            </a:r>
            <a:r>
              <a:rPr sz="1050" spc="-1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50" dirty="0">
                <a:solidFill>
                  <a:srgbClr val="FF5F46"/>
                </a:solidFill>
                <a:latin typeface="Microsoft Sans Serif"/>
                <a:cs typeface="Microsoft Sans Serif"/>
              </a:rPr>
              <a:t>impact</a:t>
            </a:r>
            <a:endParaRPr sz="1050">
              <a:latin typeface="Microsoft Sans Serif"/>
              <a:cs typeface="Microsoft Sans Serif"/>
            </a:endParaRPr>
          </a:p>
        </p:txBody>
      </p:sp>
      <p:pic>
        <p:nvPicPr>
          <p:cNvPr id="25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39071" y="2236486"/>
            <a:ext cx="298547" cy="315170"/>
          </a:xfrm>
          <a:prstGeom prst="rect">
            <a:avLst/>
          </a:prstGeom>
        </p:spPr>
      </p:pic>
      <p:sp>
        <p:nvSpPr>
          <p:cNvPr id="26" name="object 17"/>
          <p:cNvSpPr/>
          <p:nvPr/>
        </p:nvSpPr>
        <p:spPr>
          <a:xfrm>
            <a:off x="7846136" y="2745462"/>
            <a:ext cx="3200400" cy="501650"/>
          </a:xfrm>
          <a:custGeom>
            <a:avLst/>
            <a:gdLst/>
            <a:ahLst/>
            <a:cxnLst/>
            <a:rect l="l" t="t" r="r" b="b"/>
            <a:pathLst>
              <a:path w="3200400" h="501650">
                <a:moveTo>
                  <a:pt x="0" y="83601"/>
                </a:moveTo>
                <a:lnTo>
                  <a:pt x="6569" y="51060"/>
                </a:lnTo>
                <a:lnTo>
                  <a:pt x="24486" y="24486"/>
                </a:lnTo>
                <a:lnTo>
                  <a:pt x="51060" y="6569"/>
                </a:lnTo>
                <a:lnTo>
                  <a:pt x="83601" y="0"/>
                </a:lnTo>
                <a:lnTo>
                  <a:pt x="3116197" y="0"/>
                </a:lnTo>
                <a:lnTo>
                  <a:pt x="3162580" y="14046"/>
                </a:lnTo>
                <a:lnTo>
                  <a:pt x="3193435" y="51608"/>
                </a:lnTo>
                <a:lnTo>
                  <a:pt x="3199799" y="83601"/>
                </a:lnTo>
                <a:lnTo>
                  <a:pt x="3199799" y="417998"/>
                </a:lnTo>
                <a:lnTo>
                  <a:pt x="3193230" y="450539"/>
                </a:lnTo>
                <a:lnTo>
                  <a:pt x="3175313" y="477113"/>
                </a:lnTo>
                <a:lnTo>
                  <a:pt x="3148739" y="495030"/>
                </a:lnTo>
                <a:lnTo>
                  <a:pt x="3116197" y="501599"/>
                </a:lnTo>
                <a:lnTo>
                  <a:pt x="83601" y="501599"/>
                </a:lnTo>
                <a:lnTo>
                  <a:pt x="51060" y="495030"/>
                </a:lnTo>
                <a:lnTo>
                  <a:pt x="24486" y="477113"/>
                </a:lnTo>
                <a:lnTo>
                  <a:pt x="6569" y="450539"/>
                </a:lnTo>
                <a:lnTo>
                  <a:pt x="0" y="417998"/>
                </a:lnTo>
                <a:lnTo>
                  <a:pt x="0" y="83601"/>
                </a:lnTo>
                <a:close/>
              </a:path>
            </a:pathLst>
          </a:custGeom>
          <a:ln w="25399">
            <a:solidFill>
              <a:srgbClr val="1B51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8"/>
          <p:cNvSpPr txBox="1"/>
          <p:nvPr/>
        </p:nvSpPr>
        <p:spPr>
          <a:xfrm>
            <a:off x="8315122" y="2898218"/>
            <a:ext cx="25723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15" dirty="0">
                <a:solidFill>
                  <a:srgbClr val="FF5F46"/>
                </a:solidFill>
                <a:latin typeface="Microsoft Sans Serif"/>
                <a:cs typeface="Microsoft Sans Serif"/>
              </a:rPr>
              <a:t>Environmental</a:t>
            </a:r>
            <a:r>
              <a:rPr sz="1050" spc="-1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50" dirty="0">
                <a:solidFill>
                  <a:srgbClr val="FF5F46"/>
                </a:solidFill>
                <a:latin typeface="Microsoft Sans Serif"/>
                <a:cs typeface="Microsoft Sans Serif"/>
              </a:rPr>
              <a:t>impact</a:t>
            </a:r>
            <a:r>
              <a:rPr sz="1050" spc="-1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50" dirty="0">
                <a:solidFill>
                  <a:srgbClr val="FF5F46"/>
                </a:solidFill>
                <a:latin typeface="Microsoft Sans Serif"/>
                <a:cs typeface="Microsoft Sans Serif"/>
              </a:rPr>
              <a:t>of</a:t>
            </a:r>
            <a:r>
              <a:rPr sz="1050" spc="-1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40" dirty="0">
                <a:solidFill>
                  <a:srgbClr val="FF5F46"/>
                </a:solidFill>
                <a:latin typeface="Microsoft Sans Serif"/>
                <a:cs typeface="Microsoft Sans Serif"/>
              </a:rPr>
              <a:t>electric</a:t>
            </a:r>
            <a:r>
              <a:rPr sz="1050" spc="-1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15" dirty="0">
                <a:solidFill>
                  <a:srgbClr val="FF5F46"/>
                </a:solidFill>
                <a:latin typeface="Microsoft Sans Serif"/>
                <a:cs typeface="Microsoft Sans Serif"/>
              </a:rPr>
              <a:t>vehicles</a:t>
            </a:r>
            <a:endParaRPr sz="1050">
              <a:latin typeface="Microsoft Sans Serif"/>
              <a:cs typeface="Microsoft Sans Serif"/>
            </a:endParaRPr>
          </a:p>
        </p:txBody>
      </p:sp>
      <p:grpSp>
        <p:nvGrpSpPr>
          <p:cNvPr id="28" name="object 19"/>
          <p:cNvGrpSpPr/>
          <p:nvPr/>
        </p:nvGrpSpPr>
        <p:grpSpPr>
          <a:xfrm>
            <a:off x="7976171" y="2800745"/>
            <a:ext cx="257175" cy="371475"/>
            <a:chOff x="7976171" y="2800745"/>
            <a:chExt cx="257175" cy="371475"/>
          </a:xfrm>
        </p:grpSpPr>
        <p:sp>
          <p:nvSpPr>
            <p:cNvPr id="29" name="object 20"/>
            <p:cNvSpPr/>
            <p:nvPr/>
          </p:nvSpPr>
          <p:spPr>
            <a:xfrm>
              <a:off x="8024099" y="2800745"/>
              <a:ext cx="161290" cy="258445"/>
            </a:xfrm>
            <a:custGeom>
              <a:avLst/>
              <a:gdLst/>
              <a:ahLst/>
              <a:cxnLst/>
              <a:rect l="l" t="t" r="r" b="b"/>
              <a:pathLst>
                <a:path w="161290" h="258444">
                  <a:moveTo>
                    <a:pt x="80596" y="258257"/>
                  </a:moveTo>
                  <a:lnTo>
                    <a:pt x="49224" y="251923"/>
                  </a:lnTo>
                  <a:lnTo>
                    <a:pt x="23606" y="234650"/>
                  </a:lnTo>
                  <a:lnTo>
                    <a:pt x="6333" y="209031"/>
                  </a:lnTo>
                  <a:lnTo>
                    <a:pt x="0" y="177659"/>
                  </a:lnTo>
                  <a:lnTo>
                    <a:pt x="0" y="80597"/>
                  </a:lnTo>
                  <a:lnTo>
                    <a:pt x="6333" y="49225"/>
                  </a:lnTo>
                  <a:lnTo>
                    <a:pt x="23606" y="23606"/>
                  </a:lnTo>
                  <a:lnTo>
                    <a:pt x="49224" y="6333"/>
                  </a:lnTo>
                  <a:lnTo>
                    <a:pt x="80596" y="0"/>
                  </a:lnTo>
                  <a:lnTo>
                    <a:pt x="96394" y="1562"/>
                  </a:lnTo>
                  <a:lnTo>
                    <a:pt x="137588" y="23606"/>
                  </a:lnTo>
                  <a:lnTo>
                    <a:pt x="159631" y="64800"/>
                  </a:lnTo>
                  <a:lnTo>
                    <a:pt x="161194" y="80597"/>
                  </a:lnTo>
                  <a:lnTo>
                    <a:pt x="161194" y="177659"/>
                  </a:lnTo>
                  <a:lnTo>
                    <a:pt x="154860" y="209031"/>
                  </a:lnTo>
                  <a:lnTo>
                    <a:pt x="137588" y="234650"/>
                  </a:lnTo>
                  <a:lnTo>
                    <a:pt x="111969" y="251923"/>
                  </a:lnTo>
                  <a:lnTo>
                    <a:pt x="80596" y="258257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1"/>
            <p:cNvSpPr/>
            <p:nvPr/>
          </p:nvSpPr>
          <p:spPr>
            <a:xfrm>
              <a:off x="7990458" y="2981862"/>
              <a:ext cx="228600" cy="176530"/>
            </a:xfrm>
            <a:custGeom>
              <a:avLst/>
              <a:gdLst/>
              <a:ahLst/>
              <a:cxnLst/>
              <a:rect l="l" t="t" r="r" b="b"/>
              <a:pathLst>
                <a:path w="228600" h="176530">
                  <a:moveTo>
                    <a:pt x="228472" y="0"/>
                  </a:moveTo>
                  <a:lnTo>
                    <a:pt x="219650" y="44098"/>
                  </a:lnTo>
                  <a:lnTo>
                    <a:pt x="195553" y="80242"/>
                  </a:lnTo>
                  <a:lnTo>
                    <a:pt x="159739" y="104826"/>
                  </a:lnTo>
                  <a:lnTo>
                    <a:pt x="115764" y="114246"/>
                  </a:lnTo>
                  <a:lnTo>
                    <a:pt x="71551" y="106022"/>
                  </a:lnTo>
                  <a:lnTo>
                    <a:pt x="35083" y="82418"/>
                  </a:lnTo>
                  <a:lnTo>
                    <a:pt x="10015" y="46941"/>
                  </a:lnTo>
                  <a:lnTo>
                    <a:pt x="0" y="3099"/>
                  </a:lnTo>
                </a:path>
                <a:path w="228600" h="176530">
                  <a:moveTo>
                    <a:pt x="114207" y="114270"/>
                  </a:moveTo>
                  <a:lnTo>
                    <a:pt x="114207" y="175880"/>
                  </a:lnTo>
                </a:path>
                <a:path w="228600" h="176530">
                  <a:moveTo>
                    <a:pt x="224286" y="175937"/>
                  </a:moveTo>
                  <a:lnTo>
                    <a:pt x="4137" y="175937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22"/>
          <p:cNvSpPr/>
          <p:nvPr/>
        </p:nvSpPr>
        <p:spPr>
          <a:xfrm>
            <a:off x="7846135" y="3611271"/>
            <a:ext cx="3200400" cy="501650"/>
          </a:xfrm>
          <a:custGeom>
            <a:avLst/>
            <a:gdLst/>
            <a:ahLst/>
            <a:cxnLst/>
            <a:rect l="l" t="t" r="r" b="b"/>
            <a:pathLst>
              <a:path w="3200400" h="501650">
                <a:moveTo>
                  <a:pt x="0" y="83601"/>
                </a:moveTo>
                <a:lnTo>
                  <a:pt x="6569" y="51060"/>
                </a:lnTo>
                <a:lnTo>
                  <a:pt x="24486" y="24486"/>
                </a:lnTo>
                <a:lnTo>
                  <a:pt x="51060" y="6569"/>
                </a:lnTo>
                <a:lnTo>
                  <a:pt x="83601" y="0"/>
                </a:lnTo>
                <a:lnTo>
                  <a:pt x="3116198" y="0"/>
                </a:lnTo>
                <a:lnTo>
                  <a:pt x="3162580" y="14046"/>
                </a:lnTo>
                <a:lnTo>
                  <a:pt x="3193436" y="51608"/>
                </a:lnTo>
                <a:lnTo>
                  <a:pt x="3199799" y="83601"/>
                </a:lnTo>
                <a:lnTo>
                  <a:pt x="3199799" y="417998"/>
                </a:lnTo>
                <a:lnTo>
                  <a:pt x="3193230" y="450539"/>
                </a:lnTo>
                <a:lnTo>
                  <a:pt x="3175313" y="477113"/>
                </a:lnTo>
                <a:lnTo>
                  <a:pt x="3148740" y="495030"/>
                </a:lnTo>
                <a:lnTo>
                  <a:pt x="3116198" y="501599"/>
                </a:lnTo>
                <a:lnTo>
                  <a:pt x="83601" y="501599"/>
                </a:lnTo>
                <a:lnTo>
                  <a:pt x="51060" y="495030"/>
                </a:lnTo>
                <a:lnTo>
                  <a:pt x="24486" y="477113"/>
                </a:lnTo>
                <a:lnTo>
                  <a:pt x="6569" y="450539"/>
                </a:lnTo>
                <a:lnTo>
                  <a:pt x="0" y="417998"/>
                </a:lnTo>
                <a:lnTo>
                  <a:pt x="0" y="83601"/>
                </a:lnTo>
                <a:close/>
              </a:path>
            </a:pathLst>
          </a:custGeom>
          <a:ln w="25399">
            <a:solidFill>
              <a:srgbClr val="1B51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3"/>
          <p:cNvSpPr txBox="1"/>
          <p:nvPr/>
        </p:nvSpPr>
        <p:spPr>
          <a:xfrm>
            <a:off x="8315121" y="3764027"/>
            <a:ext cx="2002789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5" dirty="0">
                <a:solidFill>
                  <a:srgbClr val="FF5F46"/>
                </a:solidFill>
                <a:latin typeface="Microsoft Sans Serif"/>
                <a:cs typeface="Microsoft Sans Serif"/>
              </a:rPr>
              <a:t>How</a:t>
            </a:r>
            <a:r>
              <a:rPr sz="1050" spc="-1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70" dirty="0">
                <a:solidFill>
                  <a:srgbClr val="FF5F46"/>
                </a:solidFill>
                <a:latin typeface="Microsoft Sans Serif"/>
                <a:cs typeface="Microsoft Sans Serif"/>
              </a:rPr>
              <a:t>to</a:t>
            </a:r>
            <a:r>
              <a:rPr sz="1050" spc="-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50" dirty="0">
                <a:solidFill>
                  <a:srgbClr val="FF5F46"/>
                </a:solidFill>
                <a:latin typeface="Microsoft Sans Serif"/>
                <a:cs typeface="Microsoft Sans Serif"/>
              </a:rPr>
              <a:t>cope</a:t>
            </a:r>
            <a:r>
              <a:rPr sz="1050" spc="-1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45" dirty="0">
                <a:solidFill>
                  <a:srgbClr val="FF5F46"/>
                </a:solidFill>
                <a:latin typeface="Microsoft Sans Serif"/>
                <a:cs typeface="Microsoft Sans Serif"/>
              </a:rPr>
              <a:t>with</a:t>
            </a:r>
            <a:r>
              <a:rPr sz="1050" spc="-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50" dirty="0">
                <a:solidFill>
                  <a:srgbClr val="FF5F46"/>
                </a:solidFill>
                <a:latin typeface="Microsoft Sans Serif"/>
                <a:cs typeface="Microsoft Sans Serif"/>
              </a:rPr>
              <a:t>the</a:t>
            </a:r>
            <a:r>
              <a:rPr sz="1050" spc="-1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35" dirty="0">
                <a:solidFill>
                  <a:srgbClr val="FF5F46"/>
                </a:solidFill>
                <a:latin typeface="Microsoft Sans Serif"/>
                <a:cs typeface="Microsoft Sans Serif"/>
              </a:rPr>
              <a:t>pandemic</a:t>
            </a:r>
            <a:endParaRPr sz="1050">
              <a:latin typeface="Microsoft Sans Serif"/>
              <a:cs typeface="Microsoft Sans Serif"/>
            </a:endParaRPr>
          </a:p>
        </p:txBody>
      </p:sp>
      <p:grpSp>
        <p:nvGrpSpPr>
          <p:cNvPr id="33" name="object 24"/>
          <p:cNvGrpSpPr/>
          <p:nvPr/>
        </p:nvGrpSpPr>
        <p:grpSpPr>
          <a:xfrm>
            <a:off x="7976169" y="3666554"/>
            <a:ext cx="257175" cy="371475"/>
            <a:chOff x="7976169" y="3666554"/>
            <a:chExt cx="257175" cy="371475"/>
          </a:xfrm>
        </p:grpSpPr>
        <p:sp>
          <p:nvSpPr>
            <p:cNvPr id="34" name="object 25"/>
            <p:cNvSpPr/>
            <p:nvPr/>
          </p:nvSpPr>
          <p:spPr>
            <a:xfrm>
              <a:off x="8024097" y="3666554"/>
              <a:ext cx="161290" cy="258445"/>
            </a:xfrm>
            <a:custGeom>
              <a:avLst/>
              <a:gdLst/>
              <a:ahLst/>
              <a:cxnLst/>
              <a:rect l="l" t="t" r="r" b="b"/>
              <a:pathLst>
                <a:path w="161290" h="258445">
                  <a:moveTo>
                    <a:pt x="80597" y="258256"/>
                  </a:moveTo>
                  <a:lnTo>
                    <a:pt x="49225" y="251923"/>
                  </a:lnTo>
                  <a:lnTo>
                    <a:pt x="23606" y="234650"/>
                  </a:lnTo>
                  <a:lnTo>
                    <a:pt x="6333" y="209031"/>
                  </a:lnTo>
                  <a:lnTo>
                    <a:pt x="0" y="177659"/>
                  </a:lnTo>
                  <a:lnTo>
                    <a:pt x="0" y="80597"/>
                  </a:lnTo>
                  <a:lnTo>
                    <a:pt x="6333" y="49225"/>
                  </a:lnTo>
                  <a:lnTo>
                    <a:pt x="23606" y="23606"/>
                  </a:lnTo>
                  <a:lnTo>
                    <a:pt x="49225" y="6333"/>
                  </a:lnTo>
                  <a:lnTo>
                    <a:pt x="80597" y="0"/>
                  </a:lnTo>
                  <a:lnTo>
                    <a:pt x="96394" y="1562"/>
                  </a:lnTo>
                  <a:lnTo>
                    <a:pt x="137588" y="23606"/>
                  </a:lnTo>
                  <a:lnTo>
                    <a:pt x="159632" y="64800"/>
                  </a:lnTo>
                  <a:lnTo>
                    <a:pt x="161195" y="80597"/>
                  </a:lnTo>
                  <a:lnTo>
                    <a:pt x="161195" y="177659"/>
                  </a:lnTo>
                  <a:lnTo>
                    <a:pt x="154861" y="209031"/>
                  </a:lnTo>
                  <a:lnTo>
                    <a:pt x="137588" y="234650"/>
                  </a:lnTo>
                  <a:lnTo>
                    <a:pt x="111969" y="251923"/>
                  </a:lnTo>
                  <a:lnTo>
                    <a:pt x="80597" y="258256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6"/>
            <p:cNvSpPr/>
            <p:nvPr/>
          </p:nvSpPr>
          <p:spPr>
            <a:xfrm>
              <a:off x="7990457" y="3847671"/>
              <a:ext cx="228600" cy="176530"/>
            </a:xfrm>
            <a:custGeom>
              <a:avLst/>
              <a:gdLst/>
              <a:ahLst/>
              <a:cxnLst/>
              <a:rect l="l" t="t" r="r" b="b"/>
              <a:pathLst>
                <a:path w="228600" h="176529">
                  <a:moveTo>
                    <a:pt x="228472" y="0"/>
                  </a:moveTo>
                  <a:lnTo>
                    <a:pt x="219649" y="44098"/>
                  </a:lnTo>
                  <a:lnTo>
                    <a:pt x="195553" y="80242"/>
                  </a:lnTo>
                  <a:lnTo>
                    <a:pt x="159739" y="104826"/>
                  </a:lnTo>
                  <a:lnTo>
                    <a:pt x="115764" y="114246"/>
                  </a:lnTo>
                  <a:lnTo>
                    <a:pt x="71551" y="106022"/>
                  </a:lnTo>
                  <a:lnTo>
                    <a:pt x="35083" y="82418"/>
                  </a:lnTo>
                  <a:lnTo>
                    <a:pt x="10015" y="46941"/>
                  </a:lnTo>
                  <a:lnTo>
                    <a:pt x="0" y="3098"/>
                  </a:lnTo>
                </a:path>
                <a:path w="228600" h="176529">
                  <a:moveTo>
                    <a:pt x="114207" y="114270"/>
                  </a:moveTo>
                  <a:lnTo>
                    <a:pt x="114207" y="175880"/>
                  </a:lnTo>
                </a:path>
                <a:path w="228600" h="176529">
                  <a:moveTo>
                    <a:pt x="224286" y="175937"/>
                  </a:moveTo>
                  <a:lnTo>
                    <a:pt x="4137" y="175937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27"/>
          <p:cNvSpPr/>
          <p:nvPr/>
        </p:nvSpPr>
        <p:spPr>
          <a:xfrm>
            <a:off x="7846135" y="4209567"/>
            <a:ext cx="3200400" cy="501650"/>
          </a:xfrm>
          <a:custGeom>
            <a:avLst/>
            <a:gdLst/>
            <a:ahLst/>
            <a:cxnLst/>
            <a:rect l="l" t="t" r="r" b="b"/>
            <a:pathLst>
              <a:path w="3200400" h="501650">
                <a:moveTo>
                  <a:pt x="0" y="83601"/>
                </a:moveTo>
                <a:lnTo>
                  <a:pt x="6569" y="51059"/>
                </a:lnTo>
                <a:lnTo>
                  <a:pt x="24486" y="24486"/>
                </a:lnTo>
                <a:lnTo>
                  <a:pt x="51060" y="6569"/>
                </a:lnTo>
                <a:lnTo>
                  <a:pt x="83601" y="0"/>
                </a:lnTo>
                <a:lnTo>
                  <a:pt x="3116198" y="0"/>
                </a:lnTo>
                <a:lnTo>
                  <a:pt x="3162580" y="14046"/>
                </a:lnTo>
                <a:lnTo>
                  <a:pt x="3193436" y="51608"/>
                </a:lnTo>
                <a:lnTo>
                  <a:pt x="3199799" y="83601"/>
                </a:lnTo>
                <a:lnTo>
                  <a:pt x="3199799" y="417998"/>
                </a:lnTo>
                <a:lnTo>
                  <a:pt x="3193230" y="450539"/>
                </a:lnTo>
                <a:lnTo>
                  <a:pt x="3175313" y="477113"/>
                </a:lnTo>
                <a:lnTo>
                  <a:pt x="3148740" y="495030"/>
                </a:lnTo>
                <a:lnTo>
                  <a:pt x="3116198" y="501599"/>
                </a:lnTo>
                <a:lnTo>
                  <a:pt x="83601" y="501599"/>
                </a:lnTo>
                <a:lnTo>
                  <a:pt x="51060" y="495030"/>
                </a:lnTo>
                <a:lnTo>
                  <a:pt x="24486" y="477113"/>
                </a:lnTo>
                <a:lnTo>
                  <a:pt x="6569" y="450539"/>
                </a:lnTo>
                <a:lnTo>
                  <a:pt x="0" y="417998"/>
                </a:lnTo>
                <a:lnTo>
                  <a:pt x="0" y="83601"/>
                </a:lnTo>
                <a:close/>
              </a:path>
            </a:pathLst>
          </a:custGeom>
          <a:ln w="25399">
            <a:solidFill>
              <a:srgbClr val="FF5F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8"/>
          <p:cNvSpPr txBox="1"/>
          <p:nvPr/>
        </p:nvSpPr>
        <p:spPr>
          <a:xfrm>
            <a:off x="8315121" y="4362324"/>
            <a:ext cx="146113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10" dirty="0">
                <a:solidFill>
                  <a:srgbClr val="FF5F46"/>
                </a:solidFill>
                <a:latin typeface="Microsoft Sans Serif"/>
                <a:cs typeface="Microsoft Sans Serif"/>
              </a:rPr>
              <a:t>dealing</a:t>
            </a:r>
            <a:r>
              <a:rPr sz="1050" spc="-1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45" dirty="0">
                <a:solidFill>
                  <a:srgbClr val="FF5F46"/>
                </a:solidFill>
                <a:latin typeface="Microsoft Sans Serif"/>
                <a:cs typeface="Microsoft Sans Serif"/>
              </a:rPr>
              <a:t>with</a:t>
            </a:r>
            <a:r>
              <a:rPr sz="1050" spc="-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35" dirty="0">
                <a:solidFill>
                  <a:srgbClr val="FF5F46"/>
                </a:solidFill>
                <a:latin typeface="Microsoft Sans Serif"/>
                <a:cs typeface="Microsoft Sans Serif"/>
              </a:rPr>
              <a:t>covid</a:t>
            </a:r>
            <a:r>
              <a:rPr sz="1050" spc="-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60" dirty="0">
                <a:solidFill>
                  <a:srgbClr val="FF5F46"/>
                </a:solidFill>
                <a:latin typeface="Microsoft Sans Serif"/>
                <a:cs typeface="Microsoft Sans Serif"/>
              </a:rPr>
              <a:t>ptsd</a:t>
            </a:r>
            <a:endParaRPr sz="1050">
              <a:latin typeface="Microsoft Sans Serif"/>
              <a:cs typeface="Microsoft Sans Serif"/>
            </a:endParaRPr>
          </a:p>
        </p:txBody>
      </p:sp>
      <p:pic>
        <p:nvPicPr>
          <p:cNvPr id="38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7793" y="4410948"/>
            <a:ext cx="298547" cy="315170"/>
          </a:xfrm>
          <a:prstGeom prst="rect">
            <a:avLst/>
          </a:prstGeom>
        </p:spPr>
      </p:pic>
      <p:sp>
        <p:nvSpPr>
          <p:cNvPr id="39" name="object 30"/>
          <p:cNvSpPr/>
          <p:nvPr/>
        </p:nvSpPr>
        <p:spPr>
          <a:xfrm>
            <a:off x="7131612" y="4821798"/>
            <a:ext cx="3914775" cy="501650"/>
          </a:xfrm>
          <a:custGeom>
            <a:avLst/>
            <a:gdLst/>
            <a:ahLst/>
            <a:cxnLst/>
            <a:rect l="l" t="t" r="r" b="b"/>
            <a:pathLst>
              <a:path w="3914775" h="501650">
                <a:moveTo>
                  <a:pt x="0" y="83601"/>
                </a:moveTo>
                <a:lnTo>
                  <a:pt x="6569" y="51060"/>
                </a:lnTo>
                <a:lnTo>
                  <a:pt x="24486" y="24486"/>
                </a:lnTo>
                <a:lnTo>
                  <a:pt x="51060" y="6569"/>
                </a:lnTo>
                <a:lnTo>
                  <a:pt x="83601" y="0"/>
                </a:lnTo>
                <a:lnTo>
                  <a:pt x="3830798" y="0"/>
                </a:lnTo>
                <a:lnTo>
                  <a:pt x="3877180" y="14046"/>
                </a:lnTo>
                <a:lnTo>
                  <a:pt x="3908036" y="51608"/>
                </a:lnTo>
                <a:lnTo>
                  <a:pt x="3914399" y="83601"/>
                </a:lnTo>
                <a:lnTo>
                  <a:pt x="3914399" y="417998"/>
                </a:lnTo>
                <a:lnTo>
                  <a:pt x="3907830" y="450540"/>
                </a:lnTo>
                <a:lnTo>
                  <a:pt x="3889913" y="477113"/>
                </a:lnTo>
                <a:lnTo>
                  <a:pt x="3863339" y="495030"/>
                </a:lnTo>
                <a:lnTo>
                  <a:pt x="3830798" y="501599"/>
                </a:lnTo>
                <a:lnTo>
                  <a:pt x="83601" y="501599"/>
                </a:lnTo>
                <a:lnTo>
                  <a:pt x="51060" y="495030"/>
                </a:lnTo>
                <a:lnTo>
                  <a:pt x="24486" y="477113"/>
                </a:lnTo>
                <a:lnTo>
                  <a:pt x="6569" y="450540"/>
                </a:lnTo>
                <a:lnTo>
                  <a:pt x="0" y="417998"/>
                </a:lnTo>
                <a:lnTo>
                  <a:pt x="0" y="83601"/>
                </a:lnTo>
                <a:close/>
              </a:path>
            </a:pathLst>
          </a:custGeom>
          <a:ln w="25399">
            <a:solidFill>
              <a:srgbClr val="1B51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1"/>
          <p:cNvSpPr txBox="1"/>
          <p:nvPr/>
        </p:nvSpPr>
        <p:spPr>
          <a:xfrm>
            <a:off x="7600598" y="4974554"/>
            <a:ext cx="16325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5F46"/>
                </a:solidFill>
                <a:latin typeface="Microsoft Sans Serif"/>
                <a:cs typeface="Microsoft Sans Serif"/>
              </a:rPr>
              <a:t>Dealing</a:t>
            </a:r>
            <a:r>
              <a:rPr sz="1050" spc="-1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45" dirty="0">
                <a:solidFill>
                  <a:srgbClr val="FF5F46"/>
                </a:solidFill>
                <a:latin typeface="Microsoft Sans Serif"/>
                <a:cs typeface="Microsoft Sans Serif"/>
              </a:rPr>
              <a:t>with</a:t>
            </a:r>
            <a:r>
              <a:rPr sz="1050" spc="-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35" dirty="0">
                <a:solidFill>
                  <a:srgbClr val="FF5F46"/>
                </a:solidFill>
                <a:latin typeface="Microsoft Sans Serif"/>
                <a:cs typeface="Microsoft Sans Serif"/>
              </a:rPr>
              <a:t>covid</a:t>
            </a:r>
            <a:r>
              <a:rPr sz="1050" spc="-1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1050" spc="25" dirty="0">
                <a:solidFill>
                  <a:srgbClr val="FF5F46"/>
                </a:solidFill>
                <a:latin typeface="Microsoft Sans Serif"/>
                <a:cs typeface="Microsoft Sans Serif"/>
              </a:rPr>
              <a:t>anxiety</a:t>
            </a:r>
            <a:endParaRPr sz="1050">
              <a:latin typeface="Microsoft Sans Serif"/>
              <a:cs typeface="Microsoft Sans Serif"/>
            </a:endParaRPr>
          </a:p>
        </p:txBody>
      </p:sp>
      <p:grpSp>
        <p:nvGrpSpPr>
          <p:cNvPr id="41" name="object 32"/>
          <p:cNvGrpSpPr/>
          <p:nvPr/>
        </p:nvGrpSpPr>
        <p:grpSpPr>
          <a:xfrm>
            <a:off x="7261648" y="4877082"/>
            <a:ext cx="257175" cy="371475"/>
            <a:chOff x="7261648" y="4877082"/>
            <a:chExt cx="257175" cy="371475"/>
          </a:xfrm>
        </p:grpSpPr>
        <p:sp>
          <p:nvSpPr>
            <p:cNvPr id="42" name="object 33"/>
            <p:cNvSpPr/>
            <p:nvPr/>
          </p:nvSpPr>
          <p:spPr>
            <a:xfrm>
              <a:off x="7309575" y="4877082"/>
              <a:ext cx="161290" cy="258445"/>
            </a:xfrm>
            <a:custGeom>
              <a:avLst/>
              <a:gdLst/>
              <a:ahLst/>
              <a:cxnLst/>
              <a:rect l="l" t="t" r="r" b="b"/>
              <a:pathLst>
                <a:path w="161290" h="258445">
                  <a:moveTo>
                    <a:pt x="80597" y="258256"/>
                  </a:moveTo>
                  <a:lnTo>
                    <a:pt x="49225" y="251923"/>
                  </a:lnTo>
                  <a:lnTo>
                    <a:pt x="23606" y="234650"/>
                  </a:lnTo>
                  <a:lnTo>
                    <a:pt x="6333" y="209031"/>
                  </a:lnTo>
                  <a:lnTo>
                    <a:pt x="0" y="177659"/>
                  </a:lnTo>
                  <a:lnTo>
                    <a:pt x="0" y="80597"/>
                  </a:lnTo>
                  <a:lnTo>
                    <a:pt x="6333" y="49225"/>
                  </a:lnTo>
                  <a:lnTo>
                    <a:pt x="23606" y="23606"/>
                  </a:lnTo>
                  <a:lnTo>
                    <a:pt x="49225" y="6333"/>
                  </a:lnTo>
                  <a:lnTo>
                    <a:pt x="80597" y="0"/>
                  </a:lnTo>
                  <a:lnTo>
                    <a:pt x="96394" y="1562"/>
                  </a:lnTo>
                  <a:lnTo>
                    <a:pt x="137588" y="23606"/>
                  </a:lnTo>
                  <a:lnTo>
                    <a:pt x="159632" y="64800"/>
                  </a:lnTo>
                  <a:lnTo>
                    <a:pt x="161195" y="80597"/>
                  </a:lnTo>
                  <a:lnTo>
                    <a:pt x="161195" y="177659"/>
                  </a:lnTo>
                  <a:lnTo>
                    <a:pt x="154861" y="209031"/>
                  </a:lnTo>
                  <a:lnTo>
                    <a:pt x="137588" y="234650"/>
                  </a:lnTo>
                  <a:lnTo>
                    <a:pt x="111969" y="251923"/>
                  </a:lnTo>
                  <a:lnTo>
                    <a:pt x="80597" y="258256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4"/>
            <p:cNvSpPr/>
            <p:nvPr/>
          </p:nvSpPr>
          <p:spPr>
            <a:xfrm>
              <a:off x="7275935" y="5058198"/>
              <a:ext cx="228600" cy="176530"/>
            </a:xfrm>
            <a:custGeom>
              <a:avLst/>
              <a:gdLst/>
              <a:ahLst/>
              <a:cxnLst/>
              <a:rect l="l" t="t" r="r" b="b"/>
              <a:pathLst>
                <a:path w="228600" h="176529">
                  <a:moveTo>
                    <a:pt x="228471" y="0"/>
                  </a:moveTo>
                  <a:lnTo>
                    <a:pt x="219649" y="44098"/>
                  </a:lnTo>
                  <a:lnTo>
                    <a:pt x="195552" y="80242"/>
                  </a:lnTo>
                  <a:lnTo>
                    <a:pt x="159739" y="104826"/>
                  </a:lnTo>
                  <a:lnTo>
                    <a:pt x="115764" y="114246"/>
                  </a:lnTo>
                  <a:lnTo>
                    <a:pt x="71550" y="106023"/>
                  </a:lnTo>
                  <a:lnTo>
                    <a:pt x="35082" y="82419"/>
                  </a:lnTo>
                  <a:lnTo>
                    <a:pt x="10014" y="46941"/>
                  </a:lnTo>
                  <a:lnTo>
                    <a:pt x="0" y="3099"/>
                  </a:lnTo>
                </a:path>
                <a:path w="228600" h="176529">
                  <a:moveTo>
                    <a:pt x="114207" y="114271"/>
                  </a:moveTo>
                  <a:lnTo>
                    <a:pt x="114207" y="175880"/>
                  </a:lnTo>
                </a:path>
                <a:path w="228600" h="176529">
                  <a:moveTo>
                    <a:pt x="224285" y="175937"/>
                  </a:moveTo>
                  <a:lnTo>
                    <a:pt x="4136" y="175937"/>
                  </a:lnTo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35"/>
          <p:cNvGrpSpPr/>
          <p:nvPr/>
        </p:nvGrpSpPr>
        <p:grpSpPr>
          <a:xfrm>
            <a:off x="6814667" y="1502090"/>
            <a:ext cx="4451350" cy="4050665"/>
            <a:chOff x="6814667" y="1502090"/>
            <a:chExt cx="4451350" cy="4050665"/>
          </a:xfrm>
        </p:grpSpPr>
        <p:sp>
          <p:nvSpPr>
            <p:cNvPr id="45" name="object 36"/>
            <p:cNvSpPr/>
            <p:nvPr/>
          </p:nvSpPr>
          <p:spPr>
            <a:xfrm>
              <a:off x="6830142" y="1525570"/>
              <a:ext cx="0" cy="3999865"/>
            </a:xfrm>
            <a:custGeom>
              <a:avLst/>
              <a:gdLst/>
              <a:ahLst/>
              <a:cxnLst/>
              <a:rect l="l" t="t" r="r" b="b"/>
              <a:pathLst>
                <a:path h="3999865">
                  <a:moveTo>
                    <a:pt x="0" y="399965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7"/>
            <p:cNvSpPr/>
            <p:nvPr/>
          </p:nvSpPr>
          <p:spPr>
            <a:xfrm>
              <a:off x="6819430" y="1506852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21423" y="29430"/>
                  </a:moveTo>
                  <a:lnTo>
                    <a:pt x="10711" y="18718"/>
                  </a:lnTo>
                  <a:lnTo>
                    <a:pt x="0" y="29430"/>
                  </a:lnTo>
                  <a:lnTo>
                    <a:pt x="10711" y="0"/>
                  </a:lnTo>
                  <a:lnTo>
                    <a:pt x="21423" y="29430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38"/>
            <p:cNvSpPr/>
            <p:nvPr/>
          </p:nvSpPr>
          <p:spPr>
            <a:xfrm>
              <a:off x="6819430" y="1506852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10711" y="18718"/>
                  </a:moveTo>
                  <a:lnTo>
                    <a:pt x="21423" y="29430"/>
                  </a:lnTo>
                  <a:lnTo>
                    <a:pt x="10711" y="0"/>
                  </a:lnTo>
                  <a:lnTo>
                    <a:pt x="0" y="29430"/>
                  </a:lnTo>
                  <a:lnTo>
                    <a:pt x="10711" y="18718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39"/>
            <p:cNvSpPr/>
            <p:nvPr/>
          </p:nvSpPr>
          <p:spPr>
            <a:xfrm>
              <a:off x="6824383" y="5536765"/>
              <a:ext cx="4417695" cy="0"/>
            </a:xfrm>
            <a:custGeom>
              <a:avLst/>
              <a:gdLst/>
              <a:ahLst/>
              <a:cxnLst/>
              <a:rect l="l" t="t" r="r" b="b"/>
              <a:pathLst>
                <a:path w="4417695">
                  <a:moveTo>
                    <a:pt x="0" y="0"/>
                  </a:moveTo>
                  <a:lnTo>
                    <a:pt x="4417556" y="0"/>
                  </a:lnTo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0"/>
            <p:cNvSpPr/>
            <p:nvPr/>
          </p:nvSpPr>
          <p:spPr>
            <a:xfrm>
              <a:off x="11231228" y="552605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29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1"/>
            <p:cNvSpPr/>
            <p:nvPr/>
          </p:nvSpPr>
          <p:spPr>
            <a:xfrm>
              <a:off x="11231228" y="552605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29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43"/>
          <p:cNvSpPr txBox="1">
            <a:spLocks/>
          </p:cNvSpPr>
          <p:nvPr/>
        </p:nvSpPr>
        <p:spPr>
          <a:xfrm>
            <a:off x="748160" y="6458629"/>
            <a:ext cx="2818765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pc="50" dirty="0" smtClean="0"/>
              <a:t>©2023</a:t>
            </a:r>
            <a:r>
              <a:rPr lang="en-US" spc="-5" dirty="0" smtClean="0"/>
              <a:t> </a:t>
            </a:r>
            <a:r>
              <a:rPr lang="en-US" spc="20" dirty="0" err="1" smtClean="0"/>
              <a:t>Databcks</a:t>
            </a:r>
            <a:r>
              <a:rPr lang="en-US" spc="-5" dirty="0" smtClean="0"/>
              <a:t> </a:t>
            </a:r>
            <a:r>
              <a:rPr lang="en-US" spc="-10" dirty="0" smtClean="0"/>
              <a:t>Inc.</a:t>
            </a:r>
            <a:r>
              <a:rPr lang="en-US" spc="-5" dirty="0" smtClean="0"/>
              <a:t> </a:t>
            </a:r>
            <a:r>
              <a:rPr lang="en-US" spc="315" dirty="0" smtClean="0"/>
              <a:t>—</a:t>
            </a:r>
            <a:r>
              <a:rPr lang="en-US" spc="-5" dirty="0" smtClean="0"/>
              <a:t> All </a:t>
            </a:r>
            <a:r>
              <a:rPr lang="en-US" spc="30" dirty="0" smtClean="0"/>
              <a:t>rights</a:t>
            </a:r>
            <a:r>
              <a:rPr lang="en-US" dirty="0" smtClean="0"/>
              <a:t> </a:t>
            </a:r>
            <a:r>
              <a:rPr lang="en-US" spc="20" dirty="0" smtClean="0"/>
              <a:t>reserve</a:t>
            </a:r>
            <a:endParaRPr lang="en-US" spc="20" dirty="0"/>
          </a:p>
        </p:txBody>
      </p:sp>
    </p:spTree>
    <p:extLst>
      <p:ext uri="{BB962C8B-B14F-4D97-AF65-F5344CB8AC3E}">
        <p14:creationId xmlns:p14="http://schemas.microsoft.com/office/powerpoint/2010/main" val="42417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object 2"/>
          <p:cNvSpPr/>
          <p:nvPr/>
        </p:nvSpPr>
        <p:spPr>
          <a:xfrm>
            <a:off x="768096" y="433268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0" y="0"/>
                </a:moveTo>
                <a:lnTo>
                  <a:pt x="12179299" y="0"/>
                </a:lnTo>
                <a:lnTo>
                  <a:pt x="121792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33536" y="6906570"/>
            <a:ext cx="186719" cy="186719"/>
          </a:xfrm>
          <a:prstGeom prst="rect">
            <a:avLst/>
          </a:prstGeom>
        </p:spPr>
      </p:pic>
      <p:grpSp>
        <p:nvGrpSpPr>
          <p:cNvPr id="13" name="object 4"/>
          <p:cNvGrpSpPr/>
          <p:nvPr/>
        </p:nvGrpSpPr>
        <p:grpSpPr>
          <a:xfrm>
            <a:off x="1183957" y="2053186"/>
            <a:ext cx="12079605" cy="4454525"/>
            <a:chOff x="75037" y="1557312"/>
            <a:chExt cx="12079605" cy="4454525"/>
          </a:xfrm>
        </p:grpSpPr>
        <p:pic>
          <p:nvPicPr>
            <p:cNvPr id="14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425" y="1601625"/>
              <a:ext cx="11978598" cy="4410100"/>
            </a:xfrm>
            <a:prstGeom prst="rect">
              <a:avLst/>
            </a:prstGeom>
          </p:spPr>
        </p:pic>
        <p:sp>
          <p:nvSpPr>
            <p:cNvPr id="15" name="object 6"/>
            <p:cNvSpPr/>
            <p:nvPr/>
          </p:nvSpPr>
          <p:spPr>
            <a:xfrm>
              <a:off x="89324" y="1571600"/>
              <a:ext cx="5935345" cy="1857375"/>
            </a:xfrm>
            <a:custGeom>
              <a:avLst/>
              <a:gdLst/>
              <a:ahLst/>
              <a:cxnLst/>
              <a:rect l="l" t="t" r="r" b="b"/>
              <a:pathLst>
                <a:path w="5935345" h="1857375">
                  <a:moveTo>
                    <a:pt x="0" y="0"/>
                  </a:moveTo>
                  <a:lnTo>
                    <a:pt x="5934899" y="0"/>
                  </a:lnTo>
                  <a:lnTo>
                    <a:pt x="5934899" y="1857299"/>
                  </a:lnTo>
                  <a:lnTo>
                    <a:pt x="0" y="18572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7"/>
          <p:cNvSpPr txBox="1">
            <a:spLocks/>
          </p:cNvSpPr>
          <p:nvPr/>
        </p:nvSpPr>
        <p:spPr>
          <a:xfrm>
            <a:off x="1436800" y="904510"/>
            <a:ext cx="10841890" cy="1006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010">
              <a:spcBef>
                <a:spcPts val="100"/>
              </a:spcBef>
            </a:pPr>
            <a:r>
              <a:rPr lang="en-US" spc="45" smtClean="0"/>
              <a:t>Search</a:t>
            </a:r>
            <a:r>
              <a:rPr lang="en-US" spc="-245" smtClean="0"/>
              <a:t> </a:t>
            </a:r>
            <a:r>
              <a:rPr lang="en-US" spc="-30" smtClean="0"/>
              <a:t>and</a:t>
            </a:r>
            <a:r>
              <a:rPr lang="en-US" spc="-240" smtClean="0"/>
              <a:t> </a:t>
            </a:r>
            <a:r>
              <a:rPr lang="en-US" spc="-65" smtClean="0"/>
              <a:t>Retrieval-Augmented</a:t>
            </a:r>
            <a:r>
              <a:rPr lang="en-US" spc="-240" smtClean="0"/>
              <a:t> </a:t>
            </a:r>
            <a:r>
              <a:rPr lang="en-US" spc="-20" smtClean="0"/>
              <a:t>Generation</a:t>
            </a:r>
          </a:p>
          <a:p>
            <a:pPr marL="101600">
              <a:spcBef>
                <a:spcPts val="40"/>
              </a:spcBef>
            </a:pPr>
            <a:r>
              <a:rPr lang="en-US" sz="2400" spc="-60" smtClean="0">
                <a:solidFill>
                  <a:srgbClr val="1B5162"/>
                </a:solidFill>
              </a:rPr>
              <a:t>The</a:t>
            </a:r>
            <a:r>
              <a:rPr lang="en-US" sz="2400" spc="-145" smtClean="0">
                <a:solidFill>
                  <a:srgbClr val="1B5162"/>
                </a:solidFill>
              </a:rPr>
              <a:t> </a:t>
            </a:r>
            <a:r>
              <a:rPr lang="en-US" sz="2400" spc="-45" smtClean="0">
                <a:solidFill>
                  <a:srgbClr val="1B5162"/>
                </a:solidFill>
              </a:rPr>
              <a:t>R</a:t>
            </a:r>
            <a:r>
              <a:rPr lang="en-US" sz="2400" spc="-145" smtClean="0">
                <a:solidFill>
                  <a:srgbClr val="1B5162"/>
                </a:solidFill>
              </a:rPr>
              <a:t>A</a:t>
            </a:r>
            <a:r>
              <a:rPr lang="en-US" sz="2400" spc="95" smtClean="0">
                <a:solidFill>
                  <a:srgbClr val="1B5162"/>
                </a:solidFill>
              </a:rPr>
              <a:t>G</a:t>
            </a:r>
            <a:r>
              <a:rPr lang="en-US" sz="2400" spc="-145" smtClean="0">
                <a:solidFill>
                  <a:srgbClr val="1B5162"/>
                </a:solidFill>
              </a:rPr>
              <a:t> </a:t>
            </a:r>
            <a:r>
              <a:rPr lang="en-US" sz="2400" spc="-20" smtClean="0">
                <a:solidFill>
                  <a:srgbClr val="1B5162"/>
                </a:solidFill>
              </a:rPr>
              <a:t>w</a:t>
            </a:r>
            <a:r>
              <a:rPr lang="en-US" sz="2400" spc="-85" smtClean="0">
                <a:solidFill>
                  <a:srgbClr val="1B5162"/>
                </a:solidFill>
              </a:rPr>
              <a:t>orkﬂ</a:t>
            </a:r>
            <a:r>
              <a:rPr lang="en-US" sz="2400" spc="-140" smtClean="0">
                <a:solidFill>
                  <a:srgbClr val="1B5162"/>
                </a:solidFill>
              </a:rPr>
              <a:t>o</a:t>
            </a:r>
            <a:r>
              <a:rPr lang="en-US" sz="2400" spc="25" smtClean="0">
                <a:solidFill>
                  <a:srgbClr val="1B5162"/>
                </a:solidFill>
              </a:rPr>
              <a:t>w</a:t>
            </a:r>
            <a:endParaRPr lang="en-US" sz="2400"/>
          </a:p>
        </p:txBody>
      </p:sp>
      <p:sp>
        <p:nvSpPr>
          <p:cNvPr id="17" name="object 8"/>
          <p:cNvSpPr txBox="1">
            <a:spLocks/>
          </p:cNvSpPr>
          <p:nvPr/>
        </p:nvSpPr>
        <p:spPr>
          <a:xfrm>
            <a:off x="1516256" y="6891897"/>
            <a:ext cx="281876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pc="50" smtClean="0"/>
              <a:t>©2023</a:t>
            </a:r>
            <a:r>
              <a:rPr lang="en-US" spc="-5" smtClean="0"/>
              <a:t> </a:t>
            </a:r>
            <a:r>
              <a:rPr lang="en-US" spc="20" smtClean="0"/>
              <a:t>Databricks</a:t>
            </a:r>
            <a:r>
              <a:rPr lang="en-US" spc="-5" smtClean="0"/>
              <a:t> </a:t>
            </a:r>
            <a:r>
              <a:rPr lang="en-US" spc="-10" smtClean="0"/>
              <a:t>Inc.</a:t>
            </a:r>
            <a:r>
              <a:rPr lang="en-US" spc="-5" smtClean="0"/>
              <a:t> </a:t>
            </a:r>
            <a:r>
              <a:rPr lang="en-US" spc="315" smtClean="0"/>
              <a:t>—</a:t>
            </a:r>
            <a:r>
              <a:rPr lang="en-US" spc="-5" smtClean="0"/>
              <a:t> All </a:t>
            </a:r>
            <a:r>
              <a:rPr lang="en-US" spc="30" smtClean="0"/>
              <a:t>rights</a:t>
            </a:r>
            <a:r>
              <a:rPr lang="en-US" smtClean="0"/>
              <a:t> </a:t>
            </a:r>
            <a:r>
              <a:rPr lang="en-US" spc="20" smtClean="0"/>
              <a:t>reserved</a:t>
            </a:r>
            <a:endParaRPr lang="en-US" spc="20" dirty="0"/>
          </a:p>
        </p:txBody>
      </p:sp>
    </p:spTree>
    <p:extLst>
      <p:ext uri="{BB962C8B-B14F-4D97-AF65-F5344CB8AC3E}">
        <p14:creationId xmlns:p14="http://schemas.microsoft.com/office/powerpoint/2010/main" val="290795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Box 10"/>
          <p:cNvSpPr txBox="1"/>
          <p:nvPr/>
        </p:nvSpPr>
        <p:spPr>
          <a:xfrm>
            <a:off x="1946553" y="2312184"/>
            <a:ext cx="11715018" cy="2468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500" spc="-285" dirty="0">
                <a:solidFill>
                  <a:srgbClr val="EEEDE9"/>
                </a:solidFill>
              </a:rPr>
              <a:t>H</a:t>
            </a:r>
            <a:r>
              <a:rPr lang="en-US" sz="7500" spc="-210" dirty="0">
                <a:solidFill>
                  <a:srgbClr val="EEEDE9"/>
                </a:solidFill>
              </a:rPr>
              <a:t>o</a:t>
            </a:r>
            <a:r>
              <a:rPr lang="en-US" sz="7500" spc="65" dirty="0">
                <a:solidFill>
                  <a:srgbClr val="EEEDE9"/>
                </a:solidFill>
              </a:rPr>
              <a:t>w</a:t>
            </a:r>
            <a:r>
              <a:rPr lang="en-US" sz="7500" spc="-390" dirty="0">
                <a:solidFill>
                  <a:srgbClr val="EEEDE9"/>
                </a:solidFill>
              </a:rPr>
              <a:t> </a:t>
            </a:r>
            <a:r>
              <a:rPr lang="en-US" sz="7500" spc="20" dirty="0" smtClean="0">
                <a:solidFill>
                  <a:srgbClr val="EEEDE9"/>
                </a:solidFill>
              </a:rPr>
              <a:t>does</a:t>
            </a:r>
            <a:endParaRPr lang="en-US" sz="7500" dirty="0"/>
          </a:p>
          <a:p>
            <a:pPr marL="12700">
              <a:lnSpc>
                <a:spcPct val="100000"/>
              </a:lnSpc>
            </a:pPr>
            <a:r>
              <a:rPr lang="en-US" sz="7500" spc="55" dirty="0">
                <a:solidFill>
                  <a:srgbClr val="FF0000"/>
                </a:solidFill>
              </a:rPr>
              <a:t>vector</a:t>
            </a:r>
            <a:r>
              <a:rPr lang="en-US" sz="7500" spc="-415" dirty="0">
                <a:solidFill>
                  <a:srgbClr val="FF0000"/>
                </a:solidFill>
              </a:rPr>
              <a:t> </a:t>
            </a:r>
            <a:r>
              <a:rPr lang="en-US" sz="7500" spc="20" dirty="0">
                <a:solidFill>
                  <a:srgbClr val="FF0000"/>
                </a:solidFill>
              </a:rPr>
              <a:t>search</a:t>
            </a:r>
            <a:r>
              <a:rPr lang="en-US" sz="7500" spc="-409" dirty="0">
                <a:solidFill>
                  <a:srgbClr val="FF0000"/>
                </a:solidFill>
              </a:rPr>
              <a:t> </a:t>
            </a:r>
            <a:r>
              <a:rPr lang="en-US" sz="7500" spc="-5" dirty="0">
                <a:solidFill>
                  <a:srgbClr val="EEEDE9"/>
                </a:solidFill>
              </a:rPr>
              <a:t>work?</a:t>
            </a:r>
            <a:endParaRPr lang="en-IN" sz="7500" dirty="0"/>
          </a:p>
        </p:txBody>
      </p:sp>
    </p:spTree>
    <p:extLst>
      <p:ext uri="{BB962C8B-B14F-4D97-AF65-F5344CB8AC3E}">
        <p14:creationId xmlns:p14="http://schemas.microsoft.com/office/powerpoint/2010/main" val="250111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403033"/>
            <a:ext cx="57136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dirty="0" smtClean="0">
                <a:solidFill>
                  <a:schemeClr val="bg1"/>
                </a:solidFill>
              </a:rPr>
              <a:t>How to consider the right </a:t>
            </a:r>
            <a:r>
              <a:rPr lang="en-US" sz="6000" dirty="0" smtClean="0">
                <a:solidFill>
                  <a:schemeClr val="bg1"/>
                </a:solidFill>
              </a:rPr>
              <a:t>LLM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2349103" y="2541746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6" name="Shape 3"/>
          <p:cNvSpPr/>
          <p:nvPr/>
        </p:nvSpPr>
        <p:spPr>
          <a:xfrm>
            <a:off x="2621220" y="294304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7" name="Shape 4"/>
          <p:cNvSpPr/>
          <p:nvPr/>
        </p:nvSpPr>
        <p:spPr>
          <a:xfrm>
            <a:off x="2121277" y="271533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311063" y="2757011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593306" y="276391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Quality 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3695700" y="3276600"/>
            <a:ext cx="8896707" cy="323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621220" y="444537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2" name="Shape 9"/>
          <p:cNvSpPr/>
          <p:nvPr/>
        </p:nvSpPr>
        <p:spPr>
          <a:xfrm>
            <a:off x="2121277" y="421767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276535" y="4259342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593306" y="42662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Serving Cost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3593306" y="4746665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2621220" y="594770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7" name="Shape 14"/>
          <p:cNvSpPr/>
          <p:nvPr/>
        </p:nvSpPr>
        <p:spPr>
          <a:xfrm>
            <a:off x="2121277" y="572000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277249" y="5761673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3593306" y="57685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Customizability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3593306" y="6248995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pPr marL="332105" indent="-320040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32105" algn="l"/>
                <a:tab pos="332740" algn="l"/>
              </a:tabLst>
            </a:pPr>
            <a:endParaRPr lang="en-US" sz="2000" spc="45" dirty="0" smtClean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32105" indent="-320040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32105" algn="l"/>
                <a:tab pos="332740" algn="l"/>
              </a:tabLst>
            </a:pPr>
            <a:endParaRPr lang="en-US" sz="2000" spc="45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32105" indent="-320040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32105" algn="l"/>
                <a:tab pos="332740" algn="l"/>
              </a:tabLst>
            </a:pPr>
            <a:endParaRPr lang="en-US" sz="2000" spc="45" dirty="0" smtClean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32105" indent="-320040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32105" algn="l"/>
                <a:tab pos="332740" algn="l"/>
              </a:tabLst>
            </a:pPr>
            <a:endParaRPr lang="en-US" sz="2000" spc="45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32105" indent="-320040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32105" algn="l"/>
                <a:tab pos="332740" algn="l"/>
              </a:tabLst>
            </a:pPr>
            <a:endParaRPr lang="en-US" sz="2000" spc="45" dirty="0" smtClean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32105" indent="-320040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32105" algn="l"/>
                <a:tab pos="332740" algn="l"/>
              </a:tabLst>
            </a:pPr>
            <a:endParaRPr lang="en-US" sz="2000" spc="45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32105" indent="-320040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32105" algn="l"/>
                <a:tab pos="332740" algn="l"/>
              </a:tabLst>
            </a:pPr>
            <a:endParaRPr lang="en-US" sz="2000" spc="45" dirty="0" smtClean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32105" indent="-320040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32105" algn="l"/>
                <a:tab pos="332740" algn="l"/>
              </a:tabLst>
            </a:pPr>
            <a:endParaRPr lang="en-US" sz="2000" spc="45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789305" lvl="1" indent="-320040">
              <a:spcBef>
                <a:spcPts val="100"/>
              </a:spcBef>
              <a:buClr>
                <a:srgbClr val="1B5162"/>
              </a:buClr>
              <a:buChar char="•"/>
              <a:tabLst>
                <a:tab pos="332105" algn="l"/>
                <a:tab pos="332740" algn="l"/>
              </a:tabLst>
            </a:pPr>
            <a:r>
              <a:rPr lang="en-US" sz="2000" spc="4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K-nearest</a:t>
            </a:r>
            <a:r>
              <a:rPr lang="en-US" sz="2000" spc="-2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neighbors</a:t>
            </a:r>
            <a:r>
              <a:rPr lang="en-US" sz="20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(KNN)</a:t>
            </a:r>
            <a:endParaRPr lang="en-US" sz="20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1B5162"/>
              </a:buClr>
              <a:buFont typeface="Microsoft Sans Serif"/>
              <a:buChar char="•"/>
            </a:pPr>
            <a:endParaRPr lang="en-US" sz="275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789305" lvl="1" indent="-320040">
              <a:buClr>
                <a:srgbClr val="1B5162"/>
              </a:buClr>
              <a:buChar char="•"/>
              <a:tabLst>
                <a:tab pos="332105" algn="l"/>
                <a:tab pos="332740" algn="l"/>
              </a:tabLst>
            </a:pPr>
            <a:r>
              <a:rPr lang="en-US" sz="20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Approximate</a:t>
            </a:r>
            <a:r>
              <a:rPr lang="en-US" sz="20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nearest</a:t>
            </a:r>
            <a:r>
              <a:rPr lang="en-US" sz="20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neighbors</a:t>
            </a:r>
            <a:r>
              <a:rPr lang="en-US" sz="20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(ANN)</a:t>
            </a:r>
            <a:endParaRPr lang="en-US" sz="20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1246505" lvl="2" indent="-320040">
              <a:spcBef>
                <a:spcPts val="360"/>
              </a:spcBef>
              <a:buClr>
                <a:srgbClr val="FFAB00"/>
              </a:buClr>
              <a:buChar char="•"/>
              <a:tabLst>
                <a:tab pos="789305" algn="l"/>
                <a:tab pos="789940" algn="l"/>
              </a:tabLst>
            </a:pPr>
            <a:r>
              <a:rPr lang="en-US" sz="2000" dirty="0">
                <a:solidFill>
                  <a:schemeClr val="bg1"/>
                </a:solidFill>
                <a:latin typeface="Microsoft Sans Serif"/>
                <a:cs typeface="Microsoft Sans Serif"/>
              </a:rPr>
              <a:t>Trade</a:t>
            </a:r>
            <a:r>
              <a:rPr lang="en-US" sz="20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75" dirty="0">
                <a:solidFill>
                  <a:schemeClr val="bg1"/>
                </a:solidFill>
                <a:latin typeface="Microsoft Sans Serif"/>
                <a:cs typeface="Microsoft Sans Serif"/>
              </a:rPr>
              <a:t>accuracy</a:t>
            </a:r>
            <a:r>
              <a:rPr lang="en-US" sz="20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75" dirty="0">
                <a:solidFill>
                  <a:schemeClr val="bg1"/>
                </a:solidFill>
                <a:latin typeface="Microsoft Sans Serif"/>
                <a:cs typeface="Microsoft Sans Serif"/>
              </a:rPr>
              <a:t>for</a:t>
            </a:r>
            <a:r>
              <a:rPr lang="en-US" sz="20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65" dirty="0">
                <a:solidFill>
                  <a:schemeClr val="bg1"/>
                </a:solidFill>
                <a:latin typeface="Microsoft Sans Serif"/>
                <a:cs typeface="Microsoft Sans Serif"/>
              </a:rPr>
              <a:t>speed</a:t>
            </a:r>
            <a:r>
              <a:rPr lang="en-US" sz="20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gains</a:t>
            </a:r>
            <a:endParaRPr lang="en-US" sz="20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1246505" lvl="2" indent="-320040">
              <a:spcBef>
                <a:spcPts val="360"/>
              </a:spcBef>
              <a:buClr>
                <a:srgbClr val="FFAB00"/>
              </a:buClr>
              <a:buChar char="•"/>
              <a:tabLst>
                <a:tab pos="789305" algn="l"/>
                <a:tab pos="789940" algn="l"/>
              </a:tabLst>
            </a:pPr>
            <a:r>
              <a:rPr lang="en-US" sz="2000" dirty="0">
                <a:solidFill>
                  <a:schemeClr val="bg1"/>
                </a:solidFill>
                <a:latin typeface="Microsoft Sans Serif"/>
                <a:cs typeface="Microsoft Sans Serif"/>
              </a:rPr>
              <a:t>Examples</a:t>
            </a:r>
            <a:r>
              <a:rPr lang="en-US" sz="20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95" dirty="0">
                <a:solidFill>
                  <a:schemeClr val="bg1"/>
                </a:solidFill>
                <a:latin typeface="Microsoft Sans Serif"/>
                <a:cs typeface="Microsoft Sans Serif"/>
              </a:rPr>
              <a:t>of</a:t>
            </a:r>
            <a:r>
              <a:rPr lang="en-US" sz="20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25" dirty="0">
                <a:solidFill>
                  <a:schemeClr val="bg1"/>
                </a:solidFill>
                <a:latin typeface="Microsoft Sans Serif"/>
                <a:cs typeface="Microsoft Sans Serif"/>
              </a:rPr>
              <a:t>indexing</a:t>
            </a:r>
            <a:r>
              <a:rPr lang="en-US" sz="20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30" dirty="0">
                <a:solidFill>
                  <a:schemeClr val="bg1"/>
                </a:solidFill>
                <a:latin typeface="Microsoft Sans Serif"/>
                <a:cs typeface="Microsoft Sans Serif"/>
              </a:rPr>
              <a:t>algorithms</a:t>
            </a:r>
            <a:r>
              <a:rPr lang="en-US" sz="2000" spc="3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:</a:t>
            </a:r>
          </a:p>
          <a:p>
            <a:pPr marL="1246505" lvl="2" indent="-320040">
              <a:spcBef>
                <a:spcPts val="360"/>
              </a:spcBef>
              <a:buClr>
                <a:srgbClr val="FFAB00"/>
              </a:buClr>
              <a:buChar char="•"/>
              <a:tabLst>
                <a:tab pos="789305" algn="l"/>
                <a:tab pos="789940" algn="l"/>
              </a:tabLst>
            </a:pPr>
            <a:endParaRPr lang="en-US" sz="2000" spc="3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1228725" lvl="2" indent="-302260">
              <a:spcBef>
                <a:spcPts val="385"/>
              </a:spcBef>
              <a:buChar char="•"/>
              <a:tabLst>
                <a:tab pos="314325" algn="l"/>
                <a:tab pos="314960" algn="l"/>
              </a:tabLst>
            </a:pPr>
            <a:r>
              <a:rPr lang="en-US" sz="1600" spc="25" dirty="0">
                <a:solidFill>
                  <a:schemeClr val="bg1"/>
                </a:solidFill>
                <a:latin typeface="Microsoft Sans Serif"/>
                <a:cs typeface="Microsoft Sans Serif"/>
              </a:rPr>
              <a:t>Tree-based:</a:t>
            </a:r>
            <a:r>
              <a:rPr lang="en-US" sz="1600" spc="409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u="heavy" spc="-70" dirty="0">
                <a:solidFill>
                  <a:schemeClr val="bg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4"/>
              </a:rPr>
              <a:t>ANNOY</a:t>
            </a:r>
            <a:r>
              <a:rPr lang="en-US" sz="1600" spc="-5" dirty="0">
                <a:solidFill>
                  <a:schemeClr val="bg1"/>
                </a:solidFill>
                <a:latin typeface="Microsoft Sans Serif"/>
                <a:cs typeface="Microsoft Sans Serif"/>
                <a:hlinkClick r:id="rId4"/>
              </a:rPr>
              <a:t> </a:t>
            </a:r>
            <a:r>
              <a:rPr lang="en-US" sz="1600" spc="65" dirty="0">
                <a:solidFill>
                  <a:schemeClr val="bg1"/>
                </a:solidFill>
                <a:latin typeface="Microsoft Sans Serif"/>
                <a:cs typeface="Microsoft Sans Serif"/>
              </a:rPr>
              <a:t>by</a:t>
            </a:r>
            <a:r>
              <a:rPr lang="en-US" sz="16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Spotify</a:t>
            </a:r>
            <a:endParaRPr lang="en-US" sz="16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1228725" lvl="2" indent="-302260">
              <a:spcBef>
                <a:spcPts val="290"/>
              </a:spcBef>
              <a:buChar char="•"/>
              <a:tabLst>
                <a:tab pos="314325" algn="l"/>
                <a:tab pos="314960" algn="l"/>
              </a:tabLst>
            </a:pPr>
            <a:r>
              <a:rPr lang="en-US" sz="1600" spc="30" dirty="0">
                <a:solidFill>
                  <a:schemeClr val="bg1"/>
                </a:solidFill>
                <a:latin typeface="Microsoft Sans Serif"/>
                <a:cs typeface="Microsoft Sans Serif"/>
              </a:rPr>
              <a:t>Proximity</a:t>
            </a:r>
            <a:r>
              <a:rPr lang="en-US" sz="16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graphs:</a:t>
            </a:r>
            <a:r>
              <a:rPr lang="en-US" sz="16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u="heavy" spc="-65" dirty="0">
                <a:solidFill>
                  <a:schemeClr val="bg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5"/>
              </a:rPr>
              <a:t>HNSW</a:t>
            </a:r>
            <a:endParaRPr lang="en-US" sz="16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1228725" lvl="2" indent="-302260">
              <a:spcBef>
                <a:spcPts val="285"/>
              </a:spcBef>
              <a:buChar char="•"/>
              <a:tabLst>
                <a:tab pos="314325" algn="l"/>
                <a:tab pos="314960" algn="l"/>
              </a:tabLst>
            </a:pPr>
            <a:r>
              <a:rPr lang="en-US" sz="1600" dirty="0">
                <a:solidFill>
                  <a:schemeClr val="bg1"/>
                </a:solidFill>
                <a:latin typeface="Microsoft Sans Serif"/>
                <a:cs typeface="Microsoft Sans Serif"/>
              </a:rPr>
              <a:t>Clu</a:t>
            </a:r>
            <a:r>
              <a:rPr lang="en-US" sz="1600" spc="-35" dirty="0">
                <a:solidFill>
                  <a:schemeClr val="bg1"/>
                </a:solidFill>
                <a:latin typeface="Microsoft Sans Serif"/>
                <a:cs typeface="Microsoft Sans Serif"/>
              </a:rPr>
              <a:t>s</a:t>
            </a:r>
            <a:r>
              <a:rPr lang="en-US" sz="1600" spc="155" dirty="0">
                <a:solidFill>
                  <a:schemeClr val="bg1"/>
                </a:solidFill>
                <a:latin typeface="Microsoft Sans Serif"/>
                <a:cs typeface="Microsoft Sans Serif"/>
              </a:rPr>
              <a:t>t</a:t>
            </a:r>
            <a:r>
              <a:rPr lang="en-US" sz="1600" dirty="0">
                <a:solidFill>
                  <a:schemeClr val="bg1"/>
                </a:solidFill>
                <a:latin typeface="Microsoft Sans Serif"/>
                <a:cs typeface="Microsoft Sans Serif"/>
              </a:rPr>
              <a:t>ering:</a:t>
            </a:r>
            <a:r>
              <a:rPr lang="en-US" sz="16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u="heavy" spc="-240" dirty="0">
                <a:solidFill>
                  <a:schemeClr val="bg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6"/>
              </a:rPr>
              <a:t>F</a:t>
            </a:r>
            <a:r>
              <a:rPr lang="en-US" sz="1600" u="heavy" spc="-90" dirty="0">
                <a:solidFill>
                  <a:schemeClr val="bg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6"/>
              </a:rPr>
              <a:t>AISS</a:t>
            </a:r>
            <a:r>
              <a:rPr lang="en-US" sz="1600" spc="-5" dirty="0">
                <a:solidFill>
                  <a:schemeClr val="bg1"/>
                </a:solidFill>
                <a:latin typeface="Microsoft Sans Serif"/>
                <a:cs typeface="Microsoft Sans Serif"/>
                <a:hlinkClick r:id="rId6"/>
              </a:rPr>
              <a:t> </a:t>
            </a:r>
            <a:r>
              <a:rPr lang="en-US" sz="16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  <a:r>
              <a:rPr lang="en-US" sz="1600" spc="85" dirty="0">
                <a:solidFill>
                  <a:schemeClr val="bg1"/>
                </a:solidFill>
                <a:latin typeface="Microsoft Sans Serif"/>
                <a:cs typeface="Microsoft Sans Serif"/>
              </a:rPr>
              <a:t>y</a:t>
            </a:r>
            <a:r>
              <a:rPr lang="en-US" sz="16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80" dirty="0">
                <a:solidFill>
                  <a:schemeClr val="bg1"/>
                </a:solidFill>
                <a:latin typeface="Microsoft Sans Serif"/>
                <a:cs typeface="Microsoft Sans Serif"/>
              </a:rPr>
              <a:t>F</a:t>
            </a:r>
            <a:r>
              <a:rPr lang="en-US" sz="1600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acebook</a:t>
            </a:r>
            <a:endParaRPr lang="en-US" sz="16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1228725" lvl="2" indent="-302260">
              <a:spcBef>
                <a:spcPts val="290"/>
              </a:spcBef>
              <a:buChar char="•"/>
              <a:tabLst>
                <a:tab pos="314325" algn="l"/>
                <a:tab pos="314960" algn="l"/>
              </a:tabLst>
            </a:pPr>
            <a:r>
              <a:rPr lang="en-US" sz="16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Hashing:</a:t>
            </a:r>
            <a:r>
              <a:rPr lang="en-US" sz="16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u="heavy" spc="-105" dirty="0">
                <a:solidFill>
                  <a:schemeClr val="bg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7"/>
              </a:rPr>
              <a:t>LSH</a:t>
            </a:r>
            <a:endParaRPr lang="en-US" sz="16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1228725" marR="1003300" lvl="2" indent="-302260">
              <a:lnSpc>
                <a:spcPct val="114999"/>
              </a:lnSpc>
              <a:buChar char="•"/>
              <a:tabLst>
                <a:tab pos="314325" algn="l"/>
                <a:tab pos="314960" algn="l"/>
              </a:tabLst>
            </a:pPr>
            <a:r>
              <a:rPr lang="en-US" sz="16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Vector</a:t>
            </a:r>
            <a:r>
              <a:rPr lang="en-US" sz="16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30" dirty="0">
                <a:solidFill>
                  <a:schemeClr val="bg1"/>
                </a:solidFill>
                <a:latin typeface="Microsoft Sans Serif"/>
                <a:cs typeface="Microsoft Sans Serif"/>
              </a:rPr>
              <a:t>compression: </a:t>
            </a:r>
            <a:r>
              <a:rPr lang="en-US" sz="1600" spc="-409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u="heavy" spc="-55" dirty="0" err="1">
                <a:solidFill>
                  <a:schemeClr val="bg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8"/>
              </a:rPr>
              <a:t>SCaNN</a:t>
            </a:r>
            <a:r>
              <a:rPr lang="en-US" sz="1600" spc="-20" dirty="0">
                <a:solidFill>
                  <a:schemeClr val="bg1"/>
                </a:solidFill>
                <a:latin typeface="Microsoft Sans Serif"/>
                <a:cs typeface="Microsoft Sans Serif"/>
                <a:hlinkClick r:id="rId8"/>
              </a:rPr>
              <a:t> </a:t>
            </a:r>
            <a:r>
              <a:rPr lang="en-US" sz="1600" spc="65" dirty="0">
                <a:solidFill>
                  <a:schemeClr val="bg1"/>
                </a:solidFill>
                <a:latin typeface="Microsoft Sans Serif"/>
                <a:cs typeface="Microsoft Sans Serif"/>
              </a:rPr>
              <a:t>by</a:t>
            </a:r>
            <a:r>
              <a:rPr lang="en-US" sz="16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Google</a:t>
            </a:r>
            <a:endParaRPr lang="en-US" sz="16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1703705" lvl="3" indent="-320040">
              <a:spcBef>
                <a:spcPts val="360"/>
              </a:spcBef>
              <a:buClr>
                <a:srgbClr val="FFAB00"/>
              </a:buClr>
              <a:buChar char="•"/>
              <a:tabLst>
                <a:tab pos="789305" algn="l"/>
                <a:tab pos="789940" algn="l"/>
              </a:tabLst>
            </a:pPr>
            <a:endParaRPr lang="en-US" sz="20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Box 10"/>
          <p:cNvSpPr txBox="1"/>
          <p:nvPr/>
        </p:nvSpPr>
        <p:spPr>
          <a:xfrm>
            <a:off x="5102900" y="613793"/>
            <a:ext cx="60716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spc="10" dirty="0">
                <a:solidFill>
                  <a:srgbClr val="FF0000"/>
                </a:solidFill>
              </a:rPr>
              <a:t>Vector</a:t>
            </a:r>
            <a:r>
              <a:rPr lang="en-IN" sz="4500" spc="-280" dirty="0">
                <a:solidFill>
                  <a:srgbClr val="FF0000"/>
                </a:solidFill>
              </a:rPr>
              <a:t> </a:t>
            </a:r>
            <a:r>
              <a:rPr lang="en-IN" sz="4500" spc="15" dirty="0" smtClean="0">
                <a:solidFill>
                  <a:srgbClr val="FF0000"/>
                </a:solidFill>
              </a:rPr>
              <a:t>search</a:t>
            </a:r>
            <a:r>
              <a:rPr lang="en-IN" sz="4500" spc="-275" dirty="0" smtClean="0">
                <a:solidFill>
                  <a:srgbClr val="FF0000"/>
                </a:solidFill>
              </a:rPr>
              <a:t> </a:t>
            </a:r>
            <a:r>
              <a:rPr lang="en-IN" sz="4500" spc="-25" dirty="0">
                <a:solidFill>
                  <a:srgbClr val="FF0000"/>
                </a:solidFill>
              </a:rPr>
              <a:t>strategies</a:t>
            </a:r>
            <a:endParaRPr lang="en-IN" sz="4500" dirty="0">
              <a:solidFill>
                <a:srgbClr val="FF0000"/>
              </a:solidFill>
            </a:endParaRPr>
          </a:p>
        </p:txBody>
      </p:sp>
      <p:pic>
        <p:nvPicPr>
          <p:cNvPr id="12" name="object 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01229" y="3049922"/>
            <a:ext cx="5611815" cy="247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2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-84535" y="22924"/>
            <a:ext cx="14630400" cy="8229600"/>
          </a:xfrm>
          <a:prstGeom prst="rect">
            <a:avLst/>
          </a:prstGeom>
          <a:solidFill>
            <a:schemeClr val="bg1">
              <a:alpha val="75000"/>
            </a:scheme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Box 10"/>
          <p:cNvSpPr txBox="1"/>
          <p:nvPr/>
        </p:nvSpPr>
        <p:spPr>
          <a:xfrm>
            <a:off x="892197" y="647797"/>
            <a:ext cx="20088815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lang="en-US" sz="4500" spc="-130" dirty="0"/>
              <a:t>H</a:t>
            </a:r>
            <a:r>
              <a:rPr lang="en-US" sz="4500" spc="-185" dirty="0"/>
              <a:t>o</a:t>
            </a:r>
            <a:r>
              <a:rPr lang="en-US" sz="4500" spc="40" dirty="0"/>
              <a:t>w</a:t>
            </a:r>
            <a:r>
              <a:rPr lang="en-US" sz="4500" spc="-245" dirty="0"/>
              <a:t> </a:t>
            </a:r>
            <a:r>
              <a:rPr lang="en-US" sz="4500" spc="60" dirty="0"/>
              <a:t>t</a:t>
            </a:r>
            <a:r>
              <a:rPr lang="en-US" sz="4500" spc="-65" dirty="0"/>
              <a:t>o</a:t>
            </a:r>
            <a:r>
              <a:rPr lang="en-US" sz="4500" spc="-245" dirty="0"/>
              <a:t> </a:t>
            </a:r>
            <a:r>
              <a:rPr lang="en-US" sz="4500" spc="-45" dirty="0"/>
              <a:t>measu</a:t>
            </a:r>
            <a:r>
              <a:rPr lang="en-US" sz="4500" spc="-90" dirty="0"/>
              <a:t>r</a:t>
            </a:r>
            <a:r>
              <a:rPr lang="en-US" sz="4500" spc="85" dirty="0"/>
              <a:t>e</a:t>
            </a:r>
            <a:r>
              <a:rPr lang="en-US" sz="4500" spc="-245" dirty="0"/>
              <a:t> </a:t>
            </a:r>
            <a:r>
              <a:rPr lang="en-US" sz="4500" spc="-114" dirty="0"/>
              <a:t>if</a:t>
            </a:r>
            <a:r>
              <a:rPr lang="en-US" sz="4500" spc="-245" dirty="0"/>
              <a:t> </a:t>
            </a:r>
            <a:r>
              <a:rPr lang="en-US" sz="4500" spc="-225" dirty="0"/>
              <a:t>2</a:t>
            </a:r>
            <a:r>
              <a:rPr lang="en-US" sz="4500" spc="-245" dirty="0"/>
              <a:t> </a:t>
            </a:r>
            <a:r>
              <a:rPr lang="en-US" sz="4500" spc="-15" dirty="0"/>
              <a:t>v</a:t>
            </a:r>
            <a:r>
              <a:rPr lang="en-US" sz="4500" spc="190" dirty="0"/>
              <a:t>e</a:t>
            </a:r>
            <a:r>
              <a:rPr lang="en-US" sz="4500" spc="130" dirty="0"/>
              <a:t>c</a:t>
            </a:r>
            <a:r>
              <a:rPr lang="en-US" sz="4500" spc="65" dirty="0"/>
              <a:t>t</a:t>
            </a:r>
            <a:r>
              <a:rPr lang="en-US" sz="4500" spc="-55" dirty="0"/>
              <a:t>ors</a:t>
            </a:r>
            <a:r>
              <a:rPr lang="en-US" sz="4500" spc="-245" dirty="0"/>
              <a:t> </a:t>
            </a:r>
            <a:r>
              <a:rPr lang="en-US" sz="4500" spc="-55" dirty="0"/>
              <a:t>a</a:t>
            </a:r>
            <a:r>
              <a:rPr lang="en-US" sz="4500" spc="-105" dirty="0"/>
              <a:t>r</a:t>
            </a:r>
            <a:r>
              <a:rPr lang="en-US" sz="4500" spc="85" dirty="0"/>
              <a:t>e</a:t>
            </a:r>
            <a:r>
              <a:rPr lang="en-US" sz="4500" spc="-245" dirty="0"/>
              <a:t> </a:t>
            </a:r>
            <a:r>
              <a:rPr lang="en-US" sz="4500" spc="-40" dirty="0"/>
              <a:t>similar?</a:t>
            </a:r>
          </a:p>
          <a:p>
            <a:pPr marL="27940">
              <a:lnSpc>
                <a:spcPct val="100000"/>
              </a:lnSpc>
              <a:spcBef>
                <a:spcPts val="310"/>
              </a:spcBef>
            </a:pPr>
            <a:r>
              <a:rPr lang="en-US" sz="4500" spc="-65" dirty="0"/>
              <a:t>L2</a:t>
            </a:r>
            <a:r>
              <a:rPr lang="en-US" sz="4500" spc="-145" dirty="0"/>
              <a:t> </a:t>
            </a:r>
            <a:r>
              <a:rPr lang="en-US" sz="4500" spc="15" dirty="0"/>
              <a:t>(Euclidean)</a:t>
            </a:r>
            <a:r>
              <a:rPr lang="en-US" sz="4500" spc="-145" dirty="0"/>
              <a:t> </a:t>
            </a:r>
            <a:r>
              <a:rPr lang="en-US" sz="4500" spc="-20" dirty="0"/>
              <a:t>and</a:t>
            </a:r>
            <a:r>
              <a:rPr lang="en-US" sz="4500" spc="-145" dirty="0"/>
              <a:t> </a:t>
            </a:r>
            <a:r>
              <a:rPr lang="en-US" sz="4500" dirty="0"/>
              <a:t>cosine</a:t>
            </a:r>
            <a:r>
              <a:rPr lang="en-US" sz="4500" spc="-145" dirty="0"/>
              <a:t> </a:t>
            </a:r>
            <a:r>
              <a:rPr lang="en-US" sz="4500" spc="-15" dirty="0"/>
              <a:t>are</a:t>
            </a:r>
            <a:r>
              <a:rPr lang="en-US" sz="4500" spc="-145" dirty="0"/>
              <a:t> </a:t>
            </a:r>
            <a:r>
              <a:rPr lang="en-US" sz="4500" spc="-20" dirty="0"/>
              <a:t>most</a:t>
            </a:r>
            <a:r>
              <a:rPr lang="en-US" sz="4500" spc="-145" dirty="0"/>
              <a:t> </a:t>
            </a:r>
            <a:r>
              <a:rPr lang="en-US" sz="4500" spc="-40" dirty="0">
                <a:solidFill>
                  <a:schemeClr val="bg1"/>
                </a:solidFill>
              </a:rPr>
              <a:t>popular</a:t>
            </a:r>
            <a:endParaRPr lang="en-IN" sz="4500" dirty="0">
              <a:solidFill>
                <a:schemeClr val="bg1"/>
              </a:solidFill>
            </a:endParaRPr>
          </a:p>
        </p:txBody>
      </p:sp>
      <p:pic>
        <p:nvPicPr>
          <p:cNvPr id="13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4738" y="3594897"/>
            <a:ext cx="5541120" cy="3006124"/>
          </a:xfrm>
          <a:prstGeom prst="rect">
            <a:avLst/>
          </a:prstGeom>
        </p:spPr>
      </p:pic>
      <p:pic>
        <p:nvPicPr>
          <p:cNvPr id="14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14883" y="3613538"/>
            <a:ext cx="3118976" cy="300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8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84535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Box 10"/>
          <p:cNvSpPr txBox="1"/>
          <p:nvPr/>
        </p:nvSpPr>
        <p:spPr>
          <a:xfrm>
            <a:off x="1341120" y="685800"/>
            <a:ext cx="125425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spc="-55" dirty="0">
                <a:solidFill>
                  <a:srgbClr val="FF0000"/>
                </a:solidFill>
              </a:rPr>
              <a:t>Compressing</a:t>
            </a:r>
            <a:r>
              <a:rPr lang="en-US" sz="5000" spc="-220" dirty="0">
                <a:solidFill>
                  <a:srgbClr val="FF0000"/>
                </a:solidFill>
              </a:rPr>
              <a:t> </a:t>
            </a:r>
            <a:r>
              <a:rPr lang="en-US" sz="5000" spc="25" dirty="0">
                <a:solidFill>
                  <a:srgbClr val="FF0000"/>
                </a:solidFill>
              </a:rPr>
              <a:t>vectors</a:t>
            </a:r>
            <a:r>
              <a:rPr lang="en-US" sz="5000" spc="-220" dirty="0">
                <a:solidFill>
                  <a:srgbClr val="FF0000"/>
                </a:solidFill>
              </a:rPr>
              <a:t> </a:t>
            </a:r>
            <a:r>
              <a:rPr lang="en-US" sz="5000" spc="-30" dirty="0">
                <a:solidFill>
                  <a:srgbClr val="FF0000"/>
                </a:solidFill>
              </a:rPr>
              <a:t>with</a:t>
            </a:r>
            <a:r>
              <a:rPr lang="en-US" sz="5000" spc="-220" dirty="0">
                <a:solidFill>
                  <a:srgbClr val="FF0000"/>
                </a:solidFill>
              </a:rPr>
              <a:t> </a:t>
            </a:r>
            <a:r>
              <a:rPr lang="en-US" sz="5000" spc="20" dirty="0">
                <a:solidFill>
                  <a:srgbClr val="FF0000"/>
                </a:solidFill>
              </a:rPr>
              <a:t>Product</a:t>
            </a:r>
            <a:r>
              <a:rPr lang="en-US" sz="5000" spc="-220" dirty="0">
                <a:solidFill>
                  <a:srgbClr val="FF0000"/>
                </a:solidFill>
              </a:rPr>
              <a:t> </a:t>
            </a:r>
            <a:r>
              <a:rPr lang="en-US" sz="5000" spc="-80" dirty="0">
                <a:solidFill>
                  <a:srgbClr val="FF0000"/>
                </a:solidFill>
              </a:rPr>
              <a:t>Quantization</a:t>
            </a:r>
            <a:endParaRPr lang="en-IN" sz="5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8240" y="1966318"/>
            <a:ext cx="8534399" cy="225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lang="en-US" spc="45" dirty="0">
                <a:solidFill>
                  <a:schemeClr val="bg1"/>
                </a:solidFill>
                <a:latin typeface="Lucida Sans Unicode"/>
                <a:cs typeface="Lucida Sans Unicode"/>
              </a:rPr>
              <a:t>PQ</a:t>
            </a:r>
            <a:r>
              <a:rPr lang="en-US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lang="en-US" spc="-20" dirty="0">
                <a:solidFill>
                  <a:schemeClr val="bg1"/>
                </a:solidFill>
                <a:latin typeface="Lucida Sans Unicode"/>
                <a:cs typeface="Lucida Sans Unicode"/>
              </a:rPr>
              <a:t>stores</a:t>
            </a:r>
            <a:r>
              <a:rPr lang="en-US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lang="en-US" spc="15" dirty="0">
                <a:solidFill>
                  <a:schemeClr val="bg1"/>
                </a:solidFill>
                <a:latin typeface="Lucida Sans Unicode"/>
                <a:cs typeface="Lucida Sans Unicode"/>
              </a:rPr>
              <a:t>vectors</a:t>
            </a:r>
            <a:r>
              <a:rPr lang="en-US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lang="en-US" spc="-20" dirty="0">
                <a:solidFill>
                  <a:schemeClr val="bg1"/>
                </a:solidFill>
                <a:latin typeface="Lucida Sans Unicode"/>
                <a:cs typeface="Lucida Sans Unicode"/>
              </a:rPr>
              <a:t>with</a:t>
            </a:r>
            <a:r>
              <a:rPr lang="en-US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lang="en-US" spc="-25" dirty="0">
                <a:solidFill>
                  <a:schemeClr val="bg1"/>
                </a:solidFill>
                <a:latin typeface="Lucida Sans Unicode"/>
                <a:cs typeface="Lucida Sans Unicode"/>
              </a:rPr>
              <a:t>fewer</a:t>
            </a:r>
            <a:r>
              <a:rPr lang="en-US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lang="en-US" spc="25" dirty="0">
                <a:solidFill>
                  <a:schemeClr val="bg1"/>
                </a:solidFill>
                <a:latin typeface="Lucida Sans Unicode"/>
                <a:cs typeface="Lucida Sans Unicode"/>
              </a:rPr>
              <a:t>bytes</a:t>
            </a:r>
            <a:endParaRPr lang="en-US" dirty="0">
              <a:solidFill>
                <a:schemeClr val="bg1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945"/>
              </a:spcBef>
            </a:pPr>
            <a:r>
              <a:rPr lang="en-US" b="1" spc="50" dirty="0">
                <a:solidFill>
                  <a:schemeClr val="bg1"/>
                </a:solidFill>
                <a:latin typeface="Arial"/>
                <a:cs typeface="Arial"/>
              </a:rPr>
              <a:t>Quantization</a:t>
            </a:r>
            <a:r>
              <a:rPr lang="en-US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spc="-15" dirty="0">
                <a:solidFill>
                  <a:schemeClr val="bg1"/>
                </a:solidFill>
                <a:latin typeface="Arial"/>
                <a:cs typeface="Arial"/>
              </a:rPr>
              <a:t>=</a:t>
            </a:r>
            <a:r>
              <a:rPr lang="en-US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spc="50" dirty="0">
                <a:solidFill>
                  <a:schemeClr val="bg1"/>
                </a:solidFill>
                <a:latin typeface="Arial"/>
                <a:cs typeface="Arial"/>
              </a:rPr>
              <a:t>representing</a:t>
            </a:r>
            <a:r>
              <a:rPr lang="en-US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spc="50" dirty="0">
                <a:solidFill>
                  <a:schemeClr val="bg1"/>
                </a:solidFill>
                <a:latin typeface="Arial"/>
                <a:cs typeface="Arial"/>
              </a:rPr>
              <a:t>vectors</a:t>
            </a:r>
            <a:r>
              <a:rPr lang="en-US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spc="10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lang="en-US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spc="7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spc="30" dirty="0">
                <a:solidFill>
                  <a:schemeClr val="bg1"/>
                </a:solidFill>
                <a:latin typeface="Arial"/>
                <a:cs typeface="Arial"/>
              </a:rPr>
              <a:t>smaller</a:t>
            </a:r>
            <a:r>
              <a:rPr lang="en-US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spc="90" dirty="0">
                <a:solidFill>
                  <a:schemeClr val="bg1"/>
                </a:solidFill>
                <a:latin typeface="Arial"/>
                <a:cs typeface="Arial"/>
              </a:rPr>
              <a:t>set</a:t>
            </a:r>
            <a:r>
              <a:rPr lang="en-US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spc="40" dirty="0">
                <a:solidFill>
                  <a:schemeClr val="bg1"/>
                </a:solidFill>
                <a:latin typeface="Arial"/>
                <a:cs typeface="Arial"/>
              </a:rPr>
              <a:t>of</a:t>
            </a:r>
            <a:r>
              <a:rPr lang="en-US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spc="50" dirty="0">
                <a:solidFill>
                  <a:schemeClr val="bg1"/>
                </a:solidFill>
                <a:latin typeface="Arial"/>
                <a:cs typeface="Arial"/>
              </a:rPr>
              <a:t>vectors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 marL="469900" indent="-338455">
              <a:lnSpc>
                <a:spcPct val="100000"/>
              </a:lnSpc>
              <a:spcBef>
                <a:spcPts val="1500"/>
              </a:spcBef>
              <a:buClr>
                <a:srgbClr val="1B516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lang="en-US" sz="16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Naive </a:t>
            </a:r>
            <a:r>
              <a:rPr lang="en-US" sz="16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example:</a:t>
            </a:r>
            <a:r>
              <a:rPr lang="en-US" sz="16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Courier New"/>
                <a:cs typeface="Courier New"/>
              </a:rPr>
              <a:t>round(8.954521346)</a:t>
            </a:r>
            <a:r>
              <a:rPr lang="en-US" sz="1600" spc="-2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urier New"/>
                <a:cs typeface="Courier New"/>
              </a:rPr>
              <a:t>=</a:t>
            </a:r>
            <a:r>
              <a:rPr lang="en-US" sz="1600" spc="-2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urier New"/>
                <a:cs typeface="Courier New"/>
              </a:rPr>
              <a:t>9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40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US" b="1" spc="35" dirty="0">
                <a:solidFill>
                  <a:schemeClr val="bg1"/>
                </a:solidFill>
                <a:latin typeface="Arial"/>
                <a:cs typeface="Arial"/>
              </a:rPr>
              <a:t>Trade</a:t>
            </a:r>
            <a:r>
              <a:rPr lang="en-US" b="1" spc="-10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spc="60" dirty="0">
                <a:solidFill>
                  <a:schemeClr val="bg1"/>
                </a:solidFill>
                <a:latin typeface="Arial"/>
                <a:cs typeface="Arial"/>
              </a:rPr>
              <a:t>off</a:t>
            </a:r>
            <a:r>
              <a:rPr lang="en-US" b="1" spc="-10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spc="100" dirty="0">
                <a:solidFill>
                  <a:schemeClr val="bg1"/>
                </a:solidFill>
                <a:latin typeface="Arial"/>
                <a:cs typeface="Arial"/>
              </a:rPr>
              <a:t>between</a:t>
            </a:r>
            <a:r>
              <a:rPr lang="en-US" b="1" spc="-10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spc="45" dirty="0">
                <a:solidFill>
                  <a:schemeClr val="bg1"/>
                </a:solidFill>
                <a:latin typeface="Arial"/>
                <a:cs typeface="Arial"/>
              </a:rPr>
              <a:t>recall</a:t>
            </a:r>
            <a:r>
              <a:rPr lang="en-US" b="1" spc="-10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spc="60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lang="en-US" b="1" spc="-10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spc="85" dirty="0">
                <a:solidFill>
                  <a:schemeClr val="bg1"/>
                </a:solidFill>
                <a:latin typeface="Arial"/>
                <a:cs typeface="Arial"/>
              </a:rPr>
              <a:t>memory</a:t>
            </a:r>
            <a:r>
              <a:rPr lang="en-US" b="1" spc="-10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spc="-10" dirty="0">
                <a:solidFill>
                  <a:schemeClr val="bg1"/>
                </a:solidFill>
                <a:latin typeface="Arial"/>
                <a:cs typeface="Arial"/>
              </a:rPr>
              <a:t>saving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79520" y="4243626"/>
            <a:ext cx="8244840" cy="3354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042" y="4460977"/>
            <a:ext cx="6261135" cy="29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9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236935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944881" y="259080"/>
            <a:ext cx="10698479" cy="51685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lang="en-US" sz="3500" dirty="0" smtClean="0">
                <a:solidFill>
                  <a:schemeClr val="bg1"/>
                </a:solidFill>
              </a:rPr>
              <a:t>				</a:t>
            </a:r>
            <a:r>
              <a:rPr lang="en-US" sz="3500" spc="-270" dirty="0">
                <a:solidFill>
                  <a:schemeClr val="bg1"/>
                </a:solidFill>
              </a:rPr>
              <a:t>F</a:t>
            </a:r>
            <a:r>
              <a:rPr lang="en-US" sz="3500" spc="-45" dirty="0">
                <a:solidFill>
                  <a:schemeClr val="bg1"/>
                </a:solidFill>
              </a:rPr>
              <a:t>AISS:</a:t>
            </a:r>
            <a:r>
              <a:rPr lang="en-US" sz="3500" spc="-245" dirty="0">
                <a:solidFill>
                  <a:schemeClr val="bg1"/>
                </a:solidFill>
              </a:rPr>
              <a:t> </a:t>
            </a:r>
            <a:r>
              <a:rPr lang="en-US" sz="3500" spc="-125" dirty="0">
                <a:solidFill>
                  <a:schemeClr val="bg1"/>
                </a:solidFill>
              </a:rPr>
              <a:t>F</a:t>
            </a:r>
            <a:r>
              <a:rPr lang="en-US" sz="3500" spc="5" dirty="0">
                <a:solidFill>
                  <a:schemeClr val="bg1"/>
                </a:solidFill>
              </a:rPr>
              <a:t>acebook</a:t>
            </a:r>
            <a:r>
              <a:rPr lang="en-US" sz="3500" spc="-245" dirty="0">
                <a:solidFill>
                  <a:schemeClr val="bg1"/>
                </a:solidFill>
              </a:rPr>
              <a:t> </a:t>
            </a:r>
            <a:r>
              <a:rPr lang="en-US" sz="3500" spc="-110" dirty="0">
                <a:solidFill>
                  <a:schemeClr val="bg1"/>
                </a:solidFill>
              </a:rPr>
              <a:t>AI</a:t>
            </a:r>
            <a:r>
              <a:rPr lang="en-US" sz="3500" spc="-245" dirty="0">
                <a:solidFill>
                  <a:schemeClr val="bg1"/>
                </a:solidFill>
              </a:rPr>
              <a:t> </a:t>
            </a:r>
            <a:r>
              <a:rPr lang="en-US" sz="3500" spc="-40" dirty="0">
                <a:solidFill>
                  <a:schemeClr val="bg1"/>
                </a:solidFill>
              </a:rPr>
              <a:t>Similarity</a:t>
            </a:r>
            <a:r>
              <a:rPr lang="en-US" sz="3500" spc="-245" dirty="0">
                <a:solidFill>
                  <a:schemeClr val="bg1"/>
                </a:solidFill>
              </a:rPr>
              <a:t> </a:t>
            </a:r>
            <a:r>
              <a:rPr lang="en-US" sz="3500" spc="50" dirty="0" smtClean="0">
                <a:solidFill>
                  <a:schemeClr val="bg1"/>
                </a:solidFill>
              </a:rPr>
              <a:t>Sea</a:t>
            </a:r>
            <a:r>
              <a:rPr lang="en-US" sz="3500" spc="-30" dirty="0" smtClean="0">
                <a:solidFill>
                  <a:schemeClr val="bg1"/>
                </a:solidFill>
              </a:rPr>
              <a:t>r</a:t>
            </a:r>
            <a:r>
              <a:rPr lang="en-US" sz="3500" spc="75" dirty="0" smtClean="0">
                <a:solidFill>
                  <a:schemeClr val="bg1"/>
                </a:solidFill>
              </a:rPr>
              <a:t>ch</a:t>
            </a: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endParaRPr lang="en-US" sz="3500" spc="75" dirty="0">
              <a:solidFill>
                <a:schemeClr val="bg1"/>
              </a:solidFill>
            </a:endParaRPr>
          </a:p>
          <a:p>
            <a:pPr marL="27940">
              <a:lnSpc>
                <a:spcPct val="100000"/>
              </a:lnSpc>
              <a:spcBef>
                <a:spcPts val="310"/>
              </a:spcBef>
            </a:pPr>
            <a:r>
              <a:rPr lang="en-US" sz="3500" spc="-45" dirty="0">
                <a:solidFill>
                  <a:schemeClr val="bg1"/>
                </a:solidFill>
              </a:rPr>
              <a:t>Forms</a:t>
            </a:r>
            <a:r>
              <a:rPr lang="en-US" sz="3500" spc="-140" dirty="0">
                <a:solidFill>
                  <a:schemeClr val="bg1"/>
                </a:solidFill>
              </a:rPr>
              <a:t> </a:t>
            </a:r>
            <a:r>
              <a:rPr lang="en-US" sz="3500" spc="-10" dirty="0">
                <a:solidFill>
                  <a:schemeClr val="bg1"/>
                </a:solidFill>
              </a:rPr>
              <a:t>clusters</a:t>
            </a:r>
            <a:r>
              <a:rPr lang="en-US" sz="3500" spc="-140" dirty="0">
                <a:solidFill>
                  <a:schemeClr val="bg1"/>
                </a:solidFill>
              </a:rPr>
              <a:t> </a:t>
            </a:r>
            <a:r>
              <a:rPr lang="en-US" sz="3500" spc="-40" dirty="0">
                <a:solidFill>
                  <a:schemeClr val="bg1"/>
                </a:solidFill>
              </a:rPr>
              <a:t>of</a:t>
            </a:r>
            <a:r>
              <a:rPr lang="en-US" sz="3500" spc="-135" dirty="0">
                <a:solidFill>
                  <a:schemeClr val="bg1"/>
                </a:solidFill>
              </a:rPr>
              <a:t> </a:t>
            </a:r>
            <a:r>
              <a:rPr lang="en-US" sz="3500" spc="5" dirty="0">
                <a:solidFill>
                  <a:schemeClr val="bg1"/>
                </a:solidFill>
              </a:rPr>
              <a:t>dense</a:t>
            </a:r>
            <a:r>
              <a:rPr lang="en-US" sz="3500" spc="-140" dirty="0">
                <a:solidFill>
                  <a:schemeClr val="bg1"/>
                </a:solidFill>
              </a:rPr>
              <a:t> </a:t>
            </a:r>
            <a:r>
              <a:rPr lang="en-US" sz="3500" spc="15" dirty="0">
                <a:solidFill>
                  <a:schemeClr val="bg1"/>
                </a:solidFill>
              </a:rPr>
              <a:t>vectors</a:t>
            </a:r>
            <a:r>
              <a:rPr lang="en-US" sz="3500" spc="-140" dirty="0">
                <a:solidFill>
                  <a:schemeClr val="bg1"/>
                </a:solidFill>
              </a:rPr>
              <a:t> </a:t>
            </a:r>
            <a:r>
              <a:rPr lang="en-US" sz="3500" spc="-20" dirty="0">
                <a:solidFill>
                  <a:schemeClr val="bg1"/>
                </a:solidFill>
              </a:rPr>
              <a:t>and</a:t>
            </a:r>
            <a:r>
              <a:rPr lang="en-US" sz="3500" spc="-135" dirty="0">
                <a:solidFill>
                  <a:schemeClr val="bg1"/>
                </a:solidFill>
              </a:rPr>
              <a:t> </a:t>
            </a:r>
            <a:r>
              <a:rPr lang="en-US" sz="3500" spc="25" dirty="0">
                <a:solidFill>
                  <a:schemeClr val="bg1"/>
                </a:solidFill>
              </a:rPr>
              <a:t>conducts</a:t>
            </a:r>
            <a:r>
              <a:rPr lang="en-US" sz="3500" spc="-140" dirty="0">
                <a:solidFill>
                  <a:schemeClr val="bg1"/>
                </a:solidFill>
              </a:rPr>
              <a:t> </a:t>
            </a:r>
            <a:r>
              <a:rPr lang="en-US" sz="3500" spc="10" dirty="0">
                <a:solidFill>
                  <a:schemeClr val="bg1"/>
                </a:solidFill>
              </a:rPr>
              <a:t>Product</a:t>
            </a:r>
            <a:r>
              <a:rPr lang="en-US" sz="3500" spc="-140" dirty="0">
                <a:solidFill>
                  <a:schemeClr val="bg1"/>
                </a:solidFill>
              </a:rPr>
              <a:t> </a:t>
            </a:r>
            <a:r>
              <a:rPr lang="en-US" sz="3500" spc="-50" dirty="0" smtClean="0">
                <a:solidFill>
                  <a:schemeClr val="bg1"/>
                </a:solidFill>
              </a:rPr>
              <a:t>Quantization</a:t>
            </a:r>
            <a:endParaRPr lang="en-US" sz="3500" dirty="0">
              <a:solidFill>
                <a:schemeClr val="bg1"/>
              </a:solidFill>
            </a:endParaRPr>
          </a:p>
          <a:p>
            <a:pPr marL="27940">
              <a:lnSpc>
                <a:spcPct val="100000"/>
              </a:lnSpc>
              <a:spcBef>
                <a:spcPts val="310"/>
              </a:spcBef>
            </a:pPr>
            <a:endParaRPr lang="en-US" sz="3500" dirty="0" smtClean="0">
              <a:solidFill>
                <a:schemeClr val="bg1"/>
              </a:solidFill>
            </a:endParaRPr>
          </a:p>
          <a:p>
            <a:pPr marL="341630" indent="-329565">
              <a:lnSpc>
                <a:spcPct val="100000"/>
              </a:lnSpc>
              <a:spcBef>
                <a:spcPts val="495"/>
              </a:spcBef>
              <a:buClr>
                <a:srgbClr val="1B5162"/>
              </a:buClr>
              <a:buChar char="•"/>
              <a:tabLst>
                <a:tab pos="341630" algn="l"/>
                <a:tab pos="342265" algn="l"/>
              </a:tabLst>
            </a:pPr>
            <a:r>
              <a:rPr lang="en-US" sz="2500" spc="90" dirty="0">
                <a:solidFill>
                  <a:schemeClr val="bg1"/>
                </a:solidFill>
                <a:latin typeface="Microsoft Sans Serif"/>
                <a:cs typeface="Microsoft Sans Serif"/>
              </a:rPr>
              <a:t>Compute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20" dirty="0">
                <a:solidFill>
                  <a:schemeClr val="bg1"/>
                </a:solidFill>
                <a:latin typeface="Microsoft Sans Serif"/>
                <a:cs typeface="Microsoft Sans Serif"/>
              </a:rPr>
              <a:t>Euclidean</a:t>
            </a:r>
            <a:r>
              <a:rPr lang="en-US" sz="25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distance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75" dirty="0">
                <a:solidFill>
                  <a:schemeClr val="bg1"/>
                </a:solidFill>
                <a:latin typeface="Microsoft Sans Serif"/>
                <a:cs typeface="Microsoft Sans Serif"/>
              </a:rPr>
              <a:t>between</a:t>
            </a:r>
            <a:r>
              <a:rPr lang="en-US" sz="25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all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90" dirty="0">
                <a:solidFill>
                  <a:schemeClr val="bg1"/>
                </a:solidFill>
                <a:latin typeface="Microsoft Sans Serif"/>
                <a:cs typeface="Microsoft Sans Serif"/>
              </a:rPr>
              <a:t>points</a:t>
            </a:r>
            <a:r>
              <a:rPr lang="en-US" sz="25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and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80" dirty="0">
                <a:solidFill>
                  <a:schemeClr val="bg1"/>
                </a:solidFill>
                <a:latin typeface="Microsoft Sans Serif"/>
                <a:cs typeface="Microsoft Sans Serif"/>
              </a:rPr>
              <a:t>query</a:t>
            </a:r>
            <a:r>
              <a:rPr lang="en-US" sz="25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85" dirty="0">
                <a:solidFill>
                  <a:schemeClr val="bg1"/>
                </a:solidFill>
                <a:latin typeface="Microsoft Sans Serif"/>
                <a:cs typeface="Microsoft Sans Serif"/>
              </a:rPr>
              <a:t>vector</a:t>
            </a:r>
            <a:endParaRPr lang="en-US" sz="2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41630" indent="-329565">
              <a:lnSpc>
                <a:spcPct val="100000"/>
              </a:lnSpc>
              <a:spcBef>
                <a:spcPts val="395"/>
              </a:spcBef>
              <a:buClr>
                <a:srgbClr val="1B5162"/>
              </a:buClr>
              <a:buChar char="•"/>
              <a:tabLst>
                <a:tab pos="341630" algn="l"/>
                <a:tab pos="342265" algn="l"/>
              </a:tabLst>
            </a:pPr>
            <a:r>
              <a:rPr lang="en-US" sz="25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Given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80" dirty="0">
                <a:solidFill>
                  <a:schemeClr val="bg1"/>
                </a:solidFill>
                <a:latin typeface="Microsoft Sans Serif"/>
                <a:cs typeface="Microsoft Sans Serif"/>
              </a:rPr>
              <a:t>query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35" dirty="0">
                <a:solidFill>
                  <a:schemeClr val="bg1"/>
                </a:solidFill>
                <a:latin typeface="Microsoft Sans Serif"/>
                <a:cs typeface="Microsoft Sans Serif"/>
              </a:rPr>
              <a:t>vector,</a:t>
            </a:r>
            <a:r>
              <a:rPr lang="en-US" sz="25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95" dirty="0">
                <a:solidFill>
                  <a:schemeClr val="bg1"/>
                </a:solidFill>
                <a:latin typeface="Microsoft Sans Serif"/>
                <a:cs typeface="Microsoft Sans Serif"/>
              </a:rPr>
              <a:t>identify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which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cell</a:t>
            </a:r>
            <a:r>
              <a:rPr lang="en-US" sz="25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135" dirty="0">
                <a:solidFill>
                  <a:schemeClr val="bg1"/>
                </a:solidFill>
                <a:latin typeface="Microsoft Sans Serif"/>
                <a:cs typeface="Microsoft Sans Serif"/>
              </a:rPr>
              <a:t>it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belongs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145" dirty="0">
                <a:solidFill>
                  <a:schemeClr val="bg1"/>
                </a:solidFill>
                <a:latin typeface="Microsoft Sans Serif"/>
                <a:cs typeface="Microsoft Sans Serif"/>
              </a:rPr>
              <a:t>to</a:t>
            </a:r>
            <a:endParaRPr lang="en-US" sz="2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41630" indent="-329565">
              <a:lnSpc>
                <a:spcPct val="100000"/>
              </a:lnSpc>
              <a:spcBef>
                <a:spcPts val="395"/>
              </a:spcBef>
              <a:buClr>
                <a:srgbClr val="1B5162"/>
              </a:buClr>
              <a:buChar char="•"/>
              <a:tabLst>
                <a:tab pos="341630" algn="l"/>
                <a:tab pos="342265" algn="l"/>
              </a:tabLst>
            </a:pPr>
            <a:r>
              <a:rPr lang="en-US" sz="25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Find</a:t>
            </a:r>
            <a:r>
              <a:rPr lang="en-US" sz="25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all</a:t>
            </a:r>
            <a:r>
              <a:rPr lang="en-US" sz="25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85" dirty="0">
                <a:solidFill>
                  <a:schemeClr val="bg1"/>
                </a:solidFill>
                <a:latin typeface="Microsoft Sans Serif"/>
                <a:cs typeface="Microsoft Sans Serif"/>
              </a:rPr>
              <a:t>other</a:t>
            </a:r>
            <a:r>
              <a:rPr lang="en-US" sz="25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75" dirty="0">
                <a:solidFill>
                  <a:schemeClr val="bg1"/>
                </a:solidFill>
                <a:latin typeface="Microsoft Sans Serif"/>
                <a:cs typeface="Microsoft Sans Serif"/>
              </a:rPr>
              <a:t>vectors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belonging</a:t>
            </a:r>
            <a:r>
              <a:rPr lang="en-US" sz="25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150" dirty="0">
                <a:solidFill>
                  <a:schemeClr val="bg1"/>
                </a:solidFill>
                <a:latin typeface="Microsoft Sans Serif"/>
                <a:cs typeface="Microsoft Sans Serif"/>
              </a:rPr>
              <a:t>to</a:t>
            </a:r>
            <a:r>
              <a:rPr lang="en-US" sz="25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120" dirty="0">
                <a:solidFill>
                  <a:schemeClr val="bg1"/>
                </a:solidFill>
                <a:latin typeface="Microsoft Sans Serif"/>
                <a:cs typeface="Microsoft Sans Serif"/>
              </a:rPr>
              <a:t>that</a:t>
            </a:r>
            <a:r>
              <a:rPr lang="en-US" sz="25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cell</a:t>
            </a:r>
            <a:endParaRPr lang="en-US" sz="2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41630" indent="-329565">
              <a:lnSpc>
                <a:spcPct val="100000"/>
              </a:lnSpc>
              <a:spcBef>
                <a:spcPts val="395"/>
              </a:spcBef>
              <a:buClr>
                <a:srgbClr val="1B5162"/>
              </a:buClr>
              <a:buFont typeface="Microsoft Sans Serif"/>
              <a:buChar char="•"/>
              <a:tabLst>
                <a:tab pos="341630" algn="l"/>
                <a:tab pos="342265" algn="l"/>
              </a:tabLst>
            </a:pPr>
            <a:r>
              <a:rPr lang="en-US" sz="2500" i="1" spc="55" dirty="0">
                <a:solidFill>
                  <a:schemeClr val="bg1"/>
                </a:solidFill>
                <a:latin typeface="Arial"/>
                <a:cs typeface="Arial"/>
              </a:rPr>
              <a:t>Limitation:</a:t>
            </a:r>
            <a:r>
              <a:rPr lang="en-US" sz="2500" i="1" spc="-3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5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Not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65" dirty="0">
                <a:solidFill>
                  <a:schemeClr val="bg1"/>
                </a:solidFill>
                <a:latin typeface="Microsoft Sans Serif"/>
                <a:cs typeface="Microsoft Sans Serif"/>
              </a:rPr>
              <a:t>good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100" dirty="0">
                <a:solidFill>
                  <a:schemeClr val="bg1"/>
                </a:solidFill>
                <a:latin typeface="Microsoft Sans Serif"/>
                <a:cs typeface="Microsoft Sans Serif"/>
              </a:rPr>
              <a:t>with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sparse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75" dirty="0">
                <a:solidFill>
                  <a:schemeClr val="bg1"/>
                </a:solidFill>
                <a:latin typeface="Microsoft Sans Serif"/>
                <a:cs typeface="Microsoft Sans Serif"/>
              </a:rPr>
              <a:t>vectors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(refer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145" dirty="0">
                <a:solidFill>
                  <a:schemeClr val="bg1"/>
                </a:solidFill>
                <a:latin typeface="Microsoft Sans Serif"/>
                <a:cs typeface="Microsoft Sans Serif"/>
              </a:rPr>
              <a:t>to</a:t>
            </a:r>
            <a:r>
              <a:rPr lang="en-US" sz="25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u="heavy" spc="55" dirty="0">
                <a:solidFill>
                  <a:schemeClr val="bg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4"/>
              </a:rPr>
              <a:t>GitHub</a:t>
            </a:r>
            <a:r>
              <a:rPr lang="en-US" sz="2500" u="heavy" dirty="0">
                <a:solidFill>
                  <a:schemeClr val="bg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4"/>
              </a:rPr>
              <a:t> </a:t>
            </a:r>
            <a:r>
              <a:rPr lang="en-US" sz="2500" u="heavy" spc="30" dirty="0">
                <a:solidFill>
                  <a:schemeClr val="bg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4"/>
              </a:rPr>
              <a:t>issue</a:t>
            </a:r>
            <a:r>
              <a:rPr lang="en-US" sz="2500" spc="30" dirty="0">
                <a:solidFill>
                  <a:schemeClr val="bg1"/>
                </a:solidFill>
                <a:latin typeface="Microsoft Sans Serif"/>
                <a:cs typeface="Microsoft Sans Serif"/>
              </a:rPr>
              <a:t>)</a:t>
            </a:r>
            <a:endParaRPr lang="en-US" sz="2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27940">
              <a:lnSpc>
                <a:spcPct val="100000"/>
              </a:lnSpc>
              <a:spcBef>
                <a:spcPts val="310"/>
              </a:spcBef>
            </a:pP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98805" y="5061753"/>
            <a:ext cx="4959123" cy="289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1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Box 10"/>
          <p:cNvSpPr txBox="1"/>
          <p:nvPr/>
        </p:nvSpPr>
        <p:spPr>
          <a:xfrm>
            <a:off x="5102900" y="2959656"/>
            <a:ext cx="440707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500" spc="-90" dirty="0">
                <a:solidFill>
                  <a:srgbClr val="FF0000"/>
                </a:solidFill>
              </a:rPr>
              <a:t>Fil</a:t>
            </a:r>
            <a:r>
              <a:rPr lang="en-IN" sz="9500" spc="-180" dirty="0">
                <a:solidFill>
                  <a:srgbClr val="FF0000"/>
                </a:solidFill>
              </a:rPr>
              <a:t>t</a:t>
            </a:r>
            <a:r>
              <a:rPr lang="en-IN" sz="9500" spc="-170" dirty="0">
                <a:solidFill>
                  <a:srgbClr val="FF0000"/>
                </a:solidFill>
              </a:rPr>
              <a:t>ering</a:t>
            </a:r>
            <a:endParaRPr lang="en-IN" sz="9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78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60809" y="-87448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object 3"/>
          <p:cNvSpPr txBox="1"/>
          <p:nvPr/>
        </p:nvSpPr>
        <p:spPr>
          <a:xfrm>
            <a:off x="749100" y="3808956"/>
            <a:ext cx="81026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13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2100" b="1" spc="55" dirty="0">
                <a:solidFill>
                  <a:schemeClr val="bg1"/>
                </a:solidFill>
                <a:latin typeface="Arial"/>
                <a:cs typeface="Arial"/>
              </a:rPr>
              <a:t>ypes</a:t>
            </a:r>
            <a:endParaRPr sz="2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749100" y="4279872"/>
            <a:ext cx="7026909" cy="192405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469900" indent="-306705">
              <a:lnSpc>
                <a:spcPct val="100000"/>
              </a:lnSpc>
              <a:spcBef>
                <a:spcPts val="405"/>
              </a:spcBef>
              <a:buClr>
                <a:srgbClr val="1B5162"/>
              </a:buClr>
              <a:buChar char="•"/>
              <a:tabLst>
                <a:tab pos="469265" algn="l"/>
                <a:tab pos="469900" algn="l"/>
              </a:tabLst>
            </a:pPr>
            <a:r>
              <a:rPr sz="17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Post-query</a:t>
            </a:r>
            <a:endParaRPr sz="17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469900" indent="-306705">
              <a:lnSpc>
                <a:spcPct val="100000"/>
              </a:lnSpc>
              <a:spcBef>
                <a:spcPts val="305"/>
              </a:spcBef>
              <a:buClr>
                <a:srgbClr val="1B5162"/>
              </a:buClr>
              <a:buChar char="•"/>
              <a:tabLst>
                <a:tab pos="469265" algn="l"/>
                <a:tab pos="469900" algn="l"/>
              </a:tabLst>
            </a:pPr>
            <a:r>
              <a:rPr sz="1700" spc="75" dirty="0">
                <a:solidFill>
                  <a:schemeClr val="bg1"/>
                </a:solidFill>
                <a:latin typeface="Microsoft Sans Serif"/>
                <a:cs typeface="Microsoft Sans Serif"/>
              </a:rPr>
              <a:t>In-query</a:t>
            </a:r>
            <a:endParaRPr sz="17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469900" indent="-306705">
              <a:lnSpc>
                <a:spcPct val="100000"/>
              </a:lnSpc>
              <a:spcBef>
                <a:spcPts val="305"/>
              </a:spcBef>
              <a:buClr>
                <a:srgbClr val="1B5162"/>
              </a:buClr>
              <a:buChar char="•"/>
              <a:tabLst>
                <a:tab pos="469265" algn="l"/>
                <a:tab pos="469900" algn="l"/>
              </a:tabLst>
            </a:pPr>
            <a:r>
              <a:rPr sz="1700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Pre-query</a:t>
            </a:r>
            <a:endParaRPr sz="17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2100" b="1" spc="5" dirty="0">
                <a:solidFill>
                  <a:schemeClr val="bg1"/>
                </a:solidFill>
                <a:latin typeface="Arial"/>
                <a:cs typeface="Arial"/>
              </a:rPr>
              <a:t>No</a:t>
            </a:r>
            <a:r>
              <a:rPr sz="2100" b="1" spc="-10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100" b="1" spc="80" dirty="0">
                <a:solidFill>
                  <a:schemeClr val="bg1"/>
                </a:solidFill>
                <a:latin typeface="Arial"/>
                <a:cs typeface="Arial"/>
              </a:rPr>
              <a:t>one-sized</a:t>
            </a:r>
            <a:r>
              <a:rPr sz="21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100" b="1" spc="10" dirty="0">
                <a:solidFill>
                  <a:schemeClr val="bg1"/>
                </a:solidFill>
                <a:latin typeface="Arial"/>
                <a:cs typeface="Arial"/>
              </a:rPr>
              <a:t>shoe</a:t>
            </a:r>
            <a:r>
              <a:rPr sz="21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100" b="1" spc="50" dirty="0">
                <a:solidFill>
                  <a:schemeClr val="bg1"/>
                </a:solidFill>
                <a:latin typeface="Arial"/>
                <a:cs typeface="Arial"/>
              </a:rPr>
              <a:t>ﬁts</a:t>
            </a:r>
            <a:r>
              <a:rPr sz="2100" b="1" spc="-10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100" b="1" spc="5" dirty="0">
                <a:solidFill>
                  <a:schemeClr val="bg1"/>
                </a:solidFill>
                <a:latin typeface="Arial"/>
                <a:cs typeface="Arial"/>
              </a:rPr>
              <a:t>all</a:t>
            </a:r>
            <a:endParaRPr sz="21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2100" b="1" spc="55" dirty="0">
                <a:solidFill>
                  <a:schemeClr val="bg1"/>
                </a:solidFill>
                <a:latin typeface="Arial"/>
                <a:cs typeface="Arial"/>
              </a:rPr>
              <a:t>Different</a:t>
            </a:r>
            <a:r>
              <a:rPr sz="2100" b="1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100" b="1" spc="60" dirty="0">
                <a:solidFill>
                  <a:schemeClr val="bg1"/>
                </a:solidFill>
                <a:latin typeface="Arial"/>
                <a:cs typeface="Arial"/>
              </a:rPr>
              <a:t>vector</a:t>
            </a:r>
            <a:r>
              <a:rPr sz="2100" b="1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100" b="1" spc="60" dirty="0">
                <a:solidFill>
                  <a:schemeClr val="bg1"/>
                </a:solidFill>
                <a:latin typeface="Arial"/>
                <a:cs typeface="Arial"/>
              </a:rPr>
              <a:t>databases</a:t>
            </a:r>
            <a:r>
              <a:rPr sz="2100" b="1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100" b="1" spc="75" dirty="0">
                <a:solidFill>
                  <a:schemeClr val="bg1"/>
                </a:solidFill>
                <a:latin typeface="Arial"/>
                <a:cs typeface="Arial"/>
              </a:rPr>
              <a:t>implement</a:t>
            </a:r>
            <a:r>
              <a:rPr sz="2100" b="1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100" b="1" spc="40" dirty="0">
                <a:solidFill>
                  <a:schemeClr val="bg1"/>
                </a:solidFill>
                <a:latin typeface="Arial"/>
                <a:cs typeface="Arial"/>
              </a:rPr>
              <a:t>this</a:t>
            </a:r>
            <a:r>
              <a:rPr sz="2100" b="1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100" b="1" spc="65" dirty="0">
                <a:solidFill>
                  <a:schemeClr val="bg1"/>
                </a:solidFill>
                <a:latin typeface="Arial"/>
                <a:cs typeface="Arial"/>
              </a:rPr>
              <a:t>differently</a:t>
            </a:r>
            <a:endParaRPr sz="2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object 5"/>
          <p:cNvSpPr txBox="1">
            <a:spLocks/>
          </p:cNvSpPr>
          <p:nvPr/>
        </p:nvSpPr>
        <p:spPr>
          <a:xfrm>
            <a:off x="736545" y="405055"/>
            <a:ext cx="8919845" cy="1164421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620"/>
              </a:spcBef>
            </a:pPr>
            <a:r>
              <a:rPr lang="en-US" spc="-155" dirty="0" smtClean="0">
                <a:solidFill>
                  <a:schemeClr val="bg1"/>
                </a:solidFill>
              </a:rPr>
              <a:t>A</a:t>
            </a:r>
            <a:r>
              <a:rPr lang="en-US" spc="-95" dirty="0" smtClean="0">
                <a:solidFill>
                  <a:schemeClr val="bg1"/>
                </a:solidFill>
              </a:rPr>
              <a:t>dding</a:t>
            </a:r>
            <a:r>
              <a:rPr lang="en-US" spc="-245" dirty="0" smtClean="0">
                <a:solidFill>
                  <a:schemeClr val="bg1"/>
                </a:solidFill>
              </a:rPr>
              <a:t> </a:t>
            </a:r>
            <a:r>
              <a:rPr lang="en-US" spc="-130" dirty="0" smtClean="0">
                <a:solidFill>
                  <a:schemeClr val="bg1"/>
                </a:solidFill>
              </a:rPr>
              <a:t>ﬁl</a:t>
            </a:r>
            <a:r>
              <a:rPr lang="en-US" spc="-160" dirty="0" smtClean="0">
                <a:solidFill>
                  <a:schemeClr val="bg1"/>
                </a:solidFill>
              </a:rPr>
              <a:t>t</a:t>
            </a:r>
            <a:r>
              <a:rPr lang="en-US" spc="-110" dirty="0" smtClean="0">
                <a:solidFill>
                  <a:schemeClr val="bg1"/>
                </a:solidFill>
              </a:rPr>
              <a:t>ering</a:t>
            </a:r>
            <a:r>
              <a:rPr lang="en-US" spc="-245" dirty="0" smtClean="0">
                <a:solidFill>
                  <a:schemeClr val="bg1"/>
                </a:solidFill>
              </a:rPr>
              <a:t> </a:t>
            </a:r>
            <a:r>
              <a:rPr lang="en-US" spc="-15" dirty="0" smtClean="0">
                <a:solidFill>
                  <a:schemeClr val="bg1"/>
                </a:solidFill>
              </a:rPr>
              <a:t>fun</a:t>
            </a:r>
            <a:r>
              <a:rPr lang="en-US" spc="-60" dirty="0" smtClean="0">
                <a:solidFill>
                  <a:schemeClr val="bg1"/>
                </a:solidFill>
              </a:rPr>
              <a:t>ction</a:t>
            </a:r>
            <a:r>
              <a:rPr lang="en-US" spc="-245" dirty="0" smtClean="0">
                <a:solidFill>
                  <a:schemeClr val="bg1"/>
                </a:solidFill>
              </a:rPr>
              <a:t> </a:t>
            </a:r>
            <a:r>
              <a:rPr lang="en-US" spc="-80" dirty="0" smtClean="0">
                <a:solidFill>
                  <a:schemeClr val="bg1"/>
                </a:solidFill>
              </a:rPr>
              <a:t>is</a:t>
            </a:r>
            <a:r>
              <a:rPr lang="en-US" spc="-245" dirty="0" smtClean="0">
                <a:solidFill>
                  <a:schemeClr val="bg1"/>
                </a:solidFill>
              </a:rPr>
              <a:t> </a:t>
            </a:r>
            <a:r>
              <a:rPr lang="en-US" spc="-85" dirty="0" smtClean="0">
                <a:solidFill>
                  <a:schemeClr val="bg1"/>
                </a:solidFill>
              </a:rPr>
              <a:t>ha</a:t>
            </a:r>
            <a:r>
              <a:rPr lang="en-US" spc="-120" dirty="0" smtClean="0">
                <a:solidFill>
                  <a:schemeClr val="bg1"/>
                </a:solidFill>
              </a:rPr>
              <a:t>r</a:t>
            </a:r>
            <a:r>
              <a:rPr lang="en-US" spc="25" dirty="0" smtClean="0">
                <a:solidFill>
                  <a:schemeClr val="bg1"/>
                </a:solidFill>
              </a:rPr>
              <a:t>d</a:t>
            </a:r>
          </a:p>
          <a:p>
            <a:pPr marL="27940">
              <a:spcBef>
                <a:spcPts val="310"/>
              </a:spcBef>
            </a:pPr>
            <a:r>
              <a:rPr lang="en-US" sz="2400" spc="-105" dirty="0" smtClean="0">
                <a:solidFill>
                  <a:schemeClr val="bg1"/>
                </a:solidFill>
              </a:rPr>
              <a:t>I</a:t>
            </a:r>
            <a:r>
              <a:rPr lang="en-US" sz="2400" spc="-145" dirty="0" smtClean="0">
                <a:solidFill>
                  <a:schemeClr val="bg1"/>
                </a:solidFill>
              </a:rPr>
              <a:t> </a:t>
            </a:r>
            <a:r>
              <a:rPr lang="en-US" sz="2400" spc="-25" dirty="0" smtClean="0">
                <a:solidFill>
                  <a:schemeClr val="bg1"/>
                </a:solidFill>
              </a:rPr>
              <a:t>w</a:t>
            </a:r>
            <a:r>
              <a:rPr lang="en-US" sz="2400" dirty="0" smtClean="0">
                <a:solidFill>
                  <a:schemeClr val="bg1"/>
                </a:solidFill>
              </a:rPr>
              <a:t>ant</a:t>
            </a:r>
            <a:r>
              <a:rPr lang="en-US" sz="2400" spc="-145" dirty="0" smtClean="0">
                <a:solidFill>
                  <a:schemeClr val="bg1"/>
                </a:solidFill>
              </a:rPr>
              <a:t> </a:t>
            </a:r>
            <a:r>
              <a:rPr lang="en-US" sz="2400" spc="-105" dirty="0" smtClean="0">
                <a:solidFill>
                  <a:schemeClr val="bg1"/>
                </a:solidFill>
              </a:rPr>
              <a:t>Ni</a:t>
            </a:r>
            <a:r>
              <a:rPr lang="en-US" sz="2400" spc="-215" dirty="0" smtClean="0">
                <a:solidFill>
                  <a:schemeClr val="bg1"/>
                </a:solidFill>
              </a:rPr>
              <a:t>k</a:t>
            </a:r>
            <a:r>
              <a:rPr lang="en-US" sz="2400" spc="-55" dirty="0" smtClean="0">
                <a:solidFill>
                  <a:schemeClr val="bg1"/>
                </a:solidFill>
              </a:rPr>
              <a:t>e-only:</a:t>
            </a:r>
            <a:r>
              <a:rPr lang="en-US" sz="2400" spc="-145" dirty="0" smtClean="0">
                <a:solidFill>
                  <a:schemeClr val="bg1"/>
                </a:solidFill>
              </a:rPr>
              <a:t> </a:t>
            </a:r>
            <a:r>
              <a:rPr lang="en-US" sz="2400" spc="10" dirty="0" smtClean="0">
                <a:solidFill>
                  <a:schemeClr val="bg1"/>
                </a:solidFill>
              </a:rPr>
              <a:t>need</a:t>
            </a:r>
            <a:r>
              <a:rPr lang="en-US" sz="2400" spc="-145" dirty="0" smtClean="0">
                <a:solidFill>
                  <a:schemeClr val="bg1"/>
                </a:solidFill>
              </a:rPr>
              <a:t> </a:t>
            </a:r>
            <a:r>
              <a:rPr lang="en-US" sz="2400" spc="-35" dirty="0" smtClean="0">
                <a:solidFill>
                  <a:schemeClr val="bg1"/>
                </a:solidFill>
              </a:rPr>
              <a:t>an</a:t>
            </a:r>
            <a:r>
              <a:rPr lang="en-US" sz="2400" spc="-145" dirty="0" smtClean="0">
                <a:solidFill>
                  <a:schemeClr val="bg1"/>
                </a:solidFill>
              </a:rPr>
              <a:t> </a:t>
            </a:r>
            <a:r>
              <a:rPr lang="en-US" sz="2400" spc="-35" dirty="0" smtClean="0">
                <a:solidFill>
                  <a:schemeClr val="bg1"/>
                </a:solidFill>
              </a:rPr>
              <a:t>additional</a:t>
            </a:r>
            <a:r>
              <a:rPr lang="en-US" sz="2400" spc="-145" dirty="0" smtClean="0">
                <a:solidFill>
                  <a:schemeClr val="bg1"/>
                </a:solidFill>
              </a:rPr>
              <a:t> </a:t>
            </a:r>
            <a:r>
              <a:rPr lang="en-US" sz="2400" spc="-10" dirty="0" smtClean="0">
                <a:solidFill>
                  <a:schemeClr val="bg1"/>
                </a:solidFill>
              </a:rPr>
              <a:t>m</a:t>
            </a:r>
            <a:r>
              <a:rPr lang="en-US" sz="2400" spc="-40" dirty="0" smtClean="0">
                <a:solidFill>
                  <a:schemeClr val="bg1"/>
                </a:solidFill>
              </a:rPr>
              <a:t>e</a:t>
            </a:r>
            <a:r>
              <a:rPr lang="en-US" sz="2400" spc="25" dirty="0" smtClean="0">
                <a:solidFill>
                  <a:schemeClr val="bg1"/>
                </a:solidFill>
              </a:rPr>
              <a:t>tad</a:t>
            </a:r>
            <a:r>
              <a:rPr lang="en-US" sz="2400" dirty="0" smtClean="0">
                <a:solidFill>
                  <a:schemeClr val="bg1"/>
                </a:solidFill>
              </a:rPr>
              <a:t>a</a:t>
            </a:r>
            <a:r>
              <a:rPr lang="en-US" sz="2400" spc="40" dirty="0" smtClean="0">
                <a:solidFill>
                  <a:schemeClr val="bg1"/>
                </a:solidFill>
              </a:rPr>
              <a:t>ta</a:t>
            </a:r>
            <a:r>
              <a:rPr lang="en-US" sz="2400" spc="-145" dirty="0" smtClean="0">
                <a:solidFill>
                  <a:schemeClr val="bg1"/>
                </a:solidFill>
              </a:rPr>
              <a:t> </a:t>
            </a:r>
            <a:r>
              <a:rPr lang="en-US" sz="2400" spc="-30" dirty="0" smtClean="0">
                <a:solidFill>
                  <a:schemeClr val="bg1"/>
                </a:solidFill>
              </a:rPr>
              <a:t>ind</a:t>
            </a:r>
            <a:r>
              <a:rPr lang="en-US" sz="2400" spc="-95" dirty="0" smtClean="0">
                <a:solidFill>
                  <a:schemeClr val="bg1"/>
                </a:solidFill>
              </a:rPr>
              <a:t>e</a:t>
            </a:r>
            <a:r>
              <a:rPr lang="en-US" sz="2400" spc="-225" dirty="0" smtClean="0">
                <a:solidFill>
                  <a:schemeClr val="bg1"/>
                </a:solidFill>
              </a:rPr>
              <a:t>x</a:t>
            </a:r>
            <a:r>
              <a:rPr lang="en-US" sz="2400" spc="-145" dirty="0" smtClean="0">
                <a:solidFill>
                  <a:schemeClr val="bg1"/>
                </a:solidFill>
              </a:rPr>
              <a:t> </a:t>
            </a:r>
            <a:r>
              <a:rPr lang="en-US" sz="2400" spc="-95" dirty="0" smtClean="0">
                <a:solidFill>
                  <a:schemeClr val="bg1"/>
                </a:solidFill>
              </a:rPr>
              <a:t>f</a:t>
            </a:r>
            <a:r>
              <a:rPr lang="en-US" sz="2400" spc="-55" dirty="0" smtClean="0">
                <a:solidFill>
                  <a:schemeClr val="bg1"/>
                </a:solidFill>
              </a:rPr>
              <a:t>or</a:t>
            </a:r>
            <a:r>
              <a:rPr lang="en-US" sz="2400" spc="-145" dirty="0" smtClean="0">
                <a:solidFill>
                  <a:schemeClr val="bg1"/>
                </a:solidFill>
              </a:rPr>
              <a:t> </a:t>
            </a:r>
            <a:r>
              <a:rPr lang="en-US" sz="2400" spc="-65" dirty="0" smtClean="0">
                <a:solidFill>
                  <a:schemeClr val="bg1"/>
                </a:solidFill>
              </a:rPr>
              <a:t>“Ni</a:t>
            </a:r>
            <a:r>
              <a:rPr lang="en-US" sz="2400" spc="-175" dirty="0" smtClean="0">
                <a:solidFill>
                  <a:schemeClr val="bg1"/>
                </a:solidFill>
              </a:rPr>
              <a:t>k</a:t>
            </a:r>
            <a:r>
              <a:rPr lang="en-US" sz="2400" spc="50" dirty="0" smtClean="0">
                <a:solidFill>
                  <a:schemeClr val="bg1"/>
                </a:solidFill>
              </a:rPr>
              <a:t>e”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5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8437" y="2035524"/>
            <a:ext cx="10231572" cy="1703599"/>
          </a:xfrm>
          <a:prstGeom prst="rect">
            <a:avLst/>
          </a:prstGeom>
        </p:spPr>
      </p:pic>
      <p:sp>
        <p:nvSpPr>
          <p:cNvPr id="16" name="object 7"/>
          <p:cNvSpPr txBox="1"/>
          <p:nvPr/>
        </p:nvSpPr>
        <p:spPr>
          <a:xfrm>
            <a:off x="9915621" y="3834312"/>
            <a:ext cx="11391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Microsoft Sans Serif"/>
                <a:cs typeface="Microsoft Sans Serif"/>
              </a:rPr>
              <a:t>Source: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u="sng" spc="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Microsoft Sans Serif"/>
                <a:cs typeface="Microsoft Sans Serif"/>
                <a:hlinkClick r:id="rId5"/>
              </a:rPr>
              <a:t>Pinecone</a:t>
            </a:r>
            <a:endParaRPr sz="110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81910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63454" y="-127515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pic>
        <p:nvPicPr>
          <p:cNvPr id="12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31705" y="2906780"/>
            <a:ext cx="219075" cy="215900"/>
          </a:xfrm>
          <a:prstGeom prst="rect">
            <a:avLst/>
          </a:prstGeom>
        </p:spPr>
      </p:pic>
      <p:sp>
        <p:nvSpPr>
          <p:cNvPr id="13" name="object 4"/>
          <p:cNvSpPr txBox="1"/>
          <p:nvPr/>
        </p:nvSpPr>
        <p:spPr>
          <a:xfrm>
            <a:off x="867977" y="1963932"/>
            <a:ext cx="4234922" cy="297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indent="-338455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sz="24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Leverages</a:t>
            </a:r>
            <a:r>
              <a:rPr sz="24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chemeClr val="bg1"/>
                </a:solidFill>
                <a:latin typeface="Microsoft Sans Serif"/>
                <a:cs typeface="Microsoft Sans Serif"/>
              </a:rPr>
              <a:t>ANN</a:t>
            </a:r>
            <a:r>
              <a:rPr sz="24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chemeClr val="bg1"/>
                </a:solidFill>
                <a:latin typeface="Microsoft Sans Serif"/>
                <a:cs typeface="Microsoft Sans Serif"/>
              </a:rPr>
              <a:t>speed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1B5162"/>
              </a:buClr>
              <a:buFont typeface="Microsoft Sans Serif"/>
              <a:buChar char="•"/>
            </a:pPr>
            <a:endParaRPr sz="29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marR="715645" indent="-338455">
              <a:lnSpc>
                <a:spcPct val="114999"/>
              </a:lnSpc>
              <a:spcBef>
                <a:spcPts val="5"/>
              </a:spcBef>
              <a:buClr>
                <a:srgbClr val="1B5162"/>
              </a:buClr>
              <a:buFont typeface="Microsoft Sans Serif"/>
              <a:buChar char="•"/>
              <a:tabLst>
                <a:tab pos="676910" algn="l"/>
                <a:tab pos="677545" algn="l"/>
              </a:tabLst>
            </a:pPr>
            <a:r>
              <a:rPr dirty="0">
                <a:solidFill>
                  <a:schemeClr val="tx2"/>
                </a:solidFill>
              </a:rPr>
              <a:t>	</a:t>
            </a:r>
            <a:r>
              <a:rPr lang="en-IN" sz="2000" dirty="0" smtClean="0">
                <a:solidFill>
                  <a:schemeClr val="bg1"/>
                </a:solidFill>
              </a:rPr>
              <a:t>number</a:t>
            </a:r>
            <a:r>
              <a:rPr lang="en-IN" dirty="0" smtClean="0">
                <a:solidFill>
                  <a:schemeClr val="tx2"/>
                </a:solidFill>
              </a:rPr>
              <a:t> </a:t>
            </a:r>
            <a:r>
              <a:rPr sz="2400" spc="114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of</a:t>
            </a:r>
            <a:r>
              <a:rPr sz="2400" spc="-2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results</a:t>
            </a:r>
            <a:r>
              <a:rPr sz="24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5" dirty="0">
                <a:solidFill>
                  <a:schemeClr val="bg1"/>
                </a:solidFill>
                <a:latin typeface="Microsoft Sans Serif"/>
                <a:cs typeface="Microsoft Sans Serif"/>
              </a:rPr>
              <a:t>is</a:t>
            </a:r>
            <a:r>
              <a:rPr sz="24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highly </a:t>
            </a:r>
            <a:r>
              <a:rPr sz="2400" spc="-6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chemeClr val="bg1"/>
                </a:solidFill>
                <a:latin typeface="Microsoft Sans Serif"/>
                <a:cs typeface="Microsoft Sans Serif"/>
              </a:rPr>
              <a:t>unpredictable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1B5162"/>
              </a:buClr>
              <a:buFont typeface="Microsoft Sans Serif"/>
              <a:buChar char="•"/>
            </a:pPr>
            <a:endParaRPr sz="29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marR="5080" indent="-338455">
              <a:lnSpc>
                <a:spcPct val="114999"/>
              </a:lnSpc>
              <a:spcBef>
                <a:spcPts val="5"/>
              </a:spcBef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sz="24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Maybe</a:t>
            </a:r>
            <a:r>
              <a:rPr sz="24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chemeClr val="bg1"/>
                </a:solidFill>
                <a:latin typeface="Microsoft Sans Serif"/>
                <a:cs typeface="Microsoft Sans Serif"/>
              </a:rPr>
              <a:t>no</a:t>
            </a:r>
            <a:r>
              <a:rPr sz="24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chemeClr val="bg1"/>
                </a:solidFill>
                <a:latin typeface="Microsoft Sans Serif"/>
                <a:cs typeface="Microsoft Sans Serif"/>
              </a:rPr>
              <a:t>products</a:t>
            </a:r>
            <a:r>
              <a:rPr sz="24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chemeClr val="bg1"/>
                </a:solidFill>
                <a:latin typeface="Microsoft Sans Serif"/>
                <a:cs typeface="Microsoft Sans Serif"/>
              </a:rPr>
              <a:t>meet </a:t>
            </a:r>
            <a:r>
              <a:rPr sz="2400" spc="-6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chemeClr val="bg1"/>
                </a:solidFill>
                <a:latin typeface="Microsoft Sans Serif"/>
                <a:cs typeface="Microsoft Sans Serif"/>
              </a:rPr>
              <a:t>the</a:t>
            </a:r>
            <a:r>
              <a:rPr sz="24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requirements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" name="object 5"/>
          <p:cNvSpPr txBox="1">
            <a:spLocks/>
          </p:cNvSpPr>
          <p:nvPr/>
        </p:nvSpPr>
        <p:spPr>
          <a:xfrm>
            <a:off x="736545" y="405055"/>
            <a:ext cx="6969759" cy="1164421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620"/>
              </a:spcBef>
            </a:pPr>
            <a:r>
              <a:rPr lang="en-US" spc="-5" dirty="0" smtClean="0">
                <a:solidFill>
                  <a:schemeClr val="accent2"/>
                </a:solidFill>
              </a:rPr>
              <a:t>Post-query</a:t>
            </a:r>
            <a:r>
              <a:rPr lang="en-US" spc="-260" dirty="0" smtClean="0">
                <a:solidFill>
                  <a:schemeClr val="bg1"/>
                </a:solidFill>
              </a:rPr>
              <a:t> </a:t>
            </a:r>
            <a:r>
              <a:rPr lang="en-US" spc="-120" dirty="0" smtClean="0">
                <a:solidFill>
                  <a:schemeClr val="bg1"/>
                </a:solidFill>
              </a:rPr>
              <a:t>ﬁltering</a:t>
            </a:r>
          </a:p>
          <a:p>
            <a:pPr marL="27940">
              <a:spcBef>
                <a:spcPts val="310"/>
              </a:spcBef>
            </a:pPr>
            <a:r>
              <a:rPr lang="en-US" sz="2400" spc="-25" dirty="0" smtClean="0">
                <a:solidFill>
                  <a:schemeClr val="bg1"/>
                </a:solidFill>
              </a:rPr>
              <a:t>Applies</a:t>
            </a:r>
            <a:r>
              <a:rPr lang="en-US" sz="2400" spc="-145" dirty="0" smtClean="0">
                <a:solidFill>
                  <a:schemeClr val="bg1"/>
                </a:solidFill>
              </a:rPr>
              <a:t> </a:t>
            </a:r>
            <a:r>
              <a:rPr lang="en-US" sz="2400" spc="-45" dirty="0" smtClean="0">
                <a:solidFill>
                  <a:schemeClr val="bg1"/>
                </a:solidFill>
              </a:rPr>
              <a:t>ﬁlters</a:t>
            </a:r>
            <a:r>
              <a:rPr lang="en-US" sz="2400" spc="-14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to</a:t>
            </a:r>
            <a:r>
              <a:rPr lang="en-US" sz="2400" spc="-140" dirty="0" smtClean="0">
                <a:solidFill>
                  <a:schemeClr val="bg1"/>
                </a:solidFill>
              </a:rPr>
              <a:t> </a:t>
            </a:r>
            <a:r>
              <a:rPr lang="en-US" sz="2400" spc="-40" dirty="0" smtClean="0">
                <a:solidFill>
                  <a:schemeClr val="bg1"/>
                </a:solidFill>
              </a:rPr>
              <a:t>top-k</a:t>
            </a:r>
            <a:r>
              <a:rPr lang="en-US" sz="2400" spc="-140" dirty="0" smtClean="0">
                <a:solidFill>
                  <a:schemeClr val="bg1"/>
                </a:solidFill>
              </a:rPr>
              <a:t> </a:t>
            </a:r>
            <a:r>
              <a:rPr lang="en-US" sz="2400" spc="-30" dirty="0" smtClean="0">
                <a:solidFill>
                  <a:schemeClr val="bg1"/>
                </a:solidFill>
              </a:rPr>
              <a:t>results</a:t>
            </a:r>
            <a:r>
              <a:rPr lang="en-US" sz="2400" spc="-145" dirty="0" smtClean="0">
                <a:solidFill>
                  <a:schemeClr val="bg1"/>
                </a:solidFill>
              </a:rPr>
              <a:t> </a:t>
            </a:r>
            <a:r>
              <a:rPr lang="en-US" sz="2400" spc="-5" dirty="0" smtClean="0">
                <a:solidFill>
                  <a:schemeClr val="bg1"/>
                </a:solidFill>
              </a:rPr>
              <a:t>after</a:t>
            </a:r>
            <a:r>
              <a:rPr lang="en-US" sz="2400" spc="-140" dirty="0" smtClean="0">
                <a:solidFill>
                  <a:schemeClr val="bg1"/>
                </a:solidFill>
              </a:rPr>
              <a:t> </a:t>
            </a:r>
            <a:r>
              <a:rPr lang="en-US" sz="2400" spc="-25" dirty="0" smtClean="0">
                <a:solidFill>
                  <a:schemeClr val="bg1"/>
                </a:solidFill>
              </a:rPr>
              <a:t>user</a:t>
            </a:r>
            <a:r>
              <a:rPr lang="en-US" sz="2400" spc="-140" dirty="0" smtClean="0">
                <a:solidFill>
                  <a:schemeClr val="bg1"/>
                </a:solidFill>
              </a:rPr>
              <a:t> </a:t>
            </a:r>
            <a:r>
              <a:rPr lang="en-US" sz="2400" spc="-20" dirty="0" smtClean="0">
                <a:solidFill>
                  <a:schemeClr val="bg1"/>
                </a:solidFill>
              </a:rPr>
              <a:t>queries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object 7"/>
          <p:cNvSpPr txBox="1">
            <a:spLocks/>
          </p:cNvSpPr>
          <p:nvPr/>
        </p:nvSpPr>
        <p:spPr>
          <a:xfrm>
            <a:off x="748160" y="6458629"/>
            <a:ext cx="281876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pc="50" smtClean="0"/>
              <a:t>©2023</a:t>
            </a:r>
            <a:r>
              <a:rPr lang="en-US" spc="-5" smtClean="0"/>
              <a:t> </a:t>
            </a:r>
            <a:r>
              <a:rPr lang="en-US" spc="20" smtClean="0"/>
              <a:t>Databricks</a:t>
            </a:r>
            <a:r>
              <a:rPr lang="en-US" spc="-5" smtClean="0"/>
              <a:t> </a:t>
            </a:r>
            <a:r>
              <a:rPr lang="en-US" spc="-10" smtClean="0"/>
              <a:t>Inc.</a:t>
            </a:r>
            <a:r>
              <a:rPr lang="en-US" spc="-5" smtClean="0"/>
              <a:t> </a:t>
            </a:r>
            <a:r>
              <a:rPr lang="en-US" spc="315" smtClean="0"/>
              <a:t>—</a:t>
            </a:r>
            <a:r>
              <a:rPr lang="en-US" spc="-5" smtClean="0"/>
              <a:t> All </a:t>
            </a:r>
            <a:r>
              <a:rPr lang="en-US" spc="30" smtClean="0"/>
              <a:t>rights</a:t>
            </a:r>
            <a:r>
              <a:rPr lang="en-US" smtClean="0"/>
              <a:t> </a:t>
            </a:r>
            <a:r>
              <a:rPr lang="en-US" spc="20" smtClean="0"/>
              <a:t>reserved</a:t>
            </a:r>
            <a:endParaRPr lang="en-US" spc="20" dirty="0"/>
          </a:p>
        </p:txBody>
      </p:sp>
      <p:sp>
        <p:nvSpPr>
          <p:cNvPr id="17" name="Rectangle 16"/>
          <p:cNvSpPr/>
          <p:nvPr/>
        </p:nvSpPr>
        <p:spPr>
          <a:xfrm>
            <a:off x="5507211" y="2243214"/>
            <a:ext cx="7853373" cy="4091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21523" y="2480151"/>
            <a:ext cx="7024747" cy="354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7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45350" y="94655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12" name="object 3"/>
          <p:cNvSpPr txBox="1"/>
          <p:nvPr/>
        </p:nvSpPr>
        <p:spPr>
          <a:xfrm>
            <a:off x="867972" y="1963932"/>
            <a:ext cx="4724041" cy="39908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indent="-338455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sz="2400" spc="75" dirty="0">
                <a:solidFill>
                  <a:schemeClr val="bg1"/>
                </a:solidFill>
                <a:latin typeface="Microsoft Sans Serif"/>
                <a:cs typeface="Microsoft Sans Serif"/>
              </a:rPr>
              <a:t>Product</a:t>
            </a:r>
            <a:r>
              <a:rPr sz="24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chemeClr val="bg1"/>
                </a:solidFill>
                <a:latin typeface="Microsoft Sans Serif"/>
                <a:cs typeface="Microsoft Sans Serif"/>
              </a:rPr>
              <a:t>similarity</a:t>
            </a:r>
            <a:r>
              <a:rPr sz="24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as</a:t>
            </a:r>
            <a:r>
              <a:rPr sz="24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chemeClr val="bg1"/>
                </a:solidFill>
                <a:latin typeface="Microsoft Sans Serif"/>
                <a:cs typeface="Microsoft Sans Serif"/>
              </a:rPr>
              <a:t>vectors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B5162"/>
              </a:buClr>
              <a:buFont typeface="Microsoft Sans Serif"/>
              <a:buChar char="•"/>
            </a:pPr>
            <a:endParaRPr sz="2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indent="-338455">
              <a:lnSpc>
                <a:spcPct val="100000"/>
              </a:lnSpc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sz="2400" spc="20" dirty="0">
                <a:solidFill>
                  <a:schemeClr val="bg1"/>
                </a:solidFill>
                <a:latin typeface="Microsoft Sans Serif"/>
                <a:cs typeface="Microsoft Sans Serif"/>
              </a:rPr>
              <a:t>Branding</a:t>
            </a:r>
            <a:r>
              <a:rPr sz="24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as</a:t>
            </a:r>
            <a:r>
              <a:rPr sz="24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  <a:r>
              <a:rPr sz="24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chemeClr val="bg1"/>
                </a:solidFill>
                <a:latin typeface="Microsoft Sans Serif"/>
                <a:cs typeface="Microsoft Sans Serif"/>
              </a:rPr>
              <a:t>scalar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B5162"/>
              </a:buClr>
              <a:buFont typeface="Microsoft Sans Serif"/>
              <a:buChar char="•"/>
            </a:pPr>
            <a:endParaRPr sz="2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indent="-338455">
              <a:lnSpc>
                <a:spcPct val="100000"/>
              </a:lnSpc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sz="24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Leverages</a:t>
            </a:r>
            <a:r>
              <a:rPr sz="24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chemeClr val="bg1"/>
                </a:solidFill>
                <a:latin typeface="Microsoft Sans Serif"/>
                <a:cs typeface="Microsoft Sans Serif"/>
              </a:rPr>
              <a:t>ANN</a:t>
            </a:r>
            <a:r>
              <a:rPr sz="24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chemeClr val="bg1"/>
                </a:solidFill>
                <a:latin typeface="Microsoft Sans Serif"/>
                <a:cs typeface="Microsoft Sans Serif"/>
              </a:rPr>
              <a:t>speed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B5162"/>
              </a:buClr>
              <a:buFont typeface="Microsoft Sans Serif"/>
              <a:buChar char="•"/>
            </a:pPr>
            <a:endParaRPr sz="2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indent="-338455">
              <a:lnSpc>
                <a:spcPct val="100000"/>
              </a:lnSpc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sz="2400" spc="30" dirty="0">
                <a:solidFill>
                  <a:schemeClr val="bg1"/>
                </a:solidFill>
                <a:latin typeface="Microsoft Sans Serif"/>
                <a:cs typeface="Microsoft Sans Serif"/>
              </a:rPr>
              <a:t>May</a:t>
            </a:r>
            <a:r>
              <a:rPr sz="24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chemeClr val="bg1"/>
                </a:solidFill>
                <a:latin typeface="Microsoft Sans Serif"/>
                <a:cs typeface="Microsoft Sans Serif"/>
              </a:rPr>
              <a:t>hit</a:t>
            </a:r>
            <a:r>
              <a:rPr sz="24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system</a:t>
            </a:r>
            <a:r>
              <a:rPr sz="24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OOM!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807720" marR="252729" lvl="1" indent="-320040">
              <a:lnSpc>
                <a:spcPct val="100000"/>
              </a:lnSpc>
              <a:spcBef>
                <a:spcPts val="15"/>
              </a:spcBef>
              <a:buClr>
                <a:srgbClr val="FFAB00"/>
              </a:buClr>
              <a:buChar char="•"/>
              <a:tabLst>
                <a:tab pos="807720" algn="l"/>
                <a:tab pos="808355" algn="l"/>
              </a:tabLst>
            </a:pPr>
            <a:r>
              <a:rPr sz="2000" spc="20" dirty="0">
                <a:solidFill>
                  <a:schemeClr val="bg1"/>
                </a:solidFill>
                <a:latin typeface="Microsoft Sans Serif"/>
                <a:cs typeface="Microsoft Sans Serif"/>
              </a:rPr>
              <a:t>Especially</a:t>
            </a:r>
            <a:r>
              <a:rPr sz="20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when</a:t>
            </a:r>
            <a:r>
              <a:rPr sz="20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many</a:t>
            </a:r>
            <a:r>
              <a:rPr sz="20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chemeClr val="bg1"/>
                </a:solidFill>
                <a:latin typeface="Microsoft Sans Serif"/>
                <a:cs typeface="Microsoft Sans Serif"/>
              </a:rPr>
              <a:t>ﬁlters </a:t>
            </a:r>
            <a:r>
              <a:rPr sz="2000" spc="-5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are</a:t>
            </a:r>
            <a:r>
              <a:rPr sz="20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applied</a:t>
            </a:r>
            <a:endParaRPr sz="20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FFAB00"/>
              </a:buClr>
              <a:buFont typeface="Microsoft Sans Serif"/>
              <a:buChar char="•"/>
            </a:pPr>
            <a:endParaRPr sz="21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indent="-338455">
              <a:lnSpc>
                <a:spcPct val="100000"/>
              </a:lnSpc>
              <a:spcBef>
                <a:spcPts val="5"/>
              </a:spcBef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sz="2400" spc="35" dirty="0">
                <a:solidFill>
                  <a:schemeClr val="bg1"/>
                </a:solidFill>
                <a:latin typeface="Microsoft Sans Serif"/>
                <a:cs typeface="Microsoft Sans Serif"/>
              </a:rPr>
              <a:t>Suitable</a:t>
            </a:r>
            <a:r>
              <a:rPr sz="24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chemeClr val="bg1"/>
                </a:solidFill>
                <a:latin typeface="Microsoft Sans Serif"/>
                <a:cs typeface="Microsoft Sans Serif"/>
              </a:rPr>
              <a:t>for</a:t>
            </a:r>
            <a:r>
              <a:rPr sz="24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chemeClr val="bg1"/>
                </a:solidFill>
                <a:latin typeface="Microsoft Sans Serif"/>
                <a:cs typeface="Microsoft Sans Serif"/>
              </a:rPr>
              <a:t>row-based</a:t>
            </a:r>
            <a:r>
              <a:rPr sz="24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chemeClr val="bg1"/>
                </a:solidFill>
                <a:latin typeface="Microsoft Sans Serif"/>
                <a:cs typeface="Microsoft Sans Serif"/>
              </a:rPr>
              <a:t>data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3" name="object 4"/>
          <p:cNvSpPr txBox="1">
            <a:spLocks/>
          </p:cNvSpPr>
          <p:nvPr/>
        </p:nvSpPr>
        <p:spPr>
          <a:xfrm>
            <a:off x="736545" y="405055"/>
            <a:ext cx="8536940" cy="1164421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620"/>
              </a:spcBef>
            </a:pPr>
            <a:r>
              <a:rPr lang="en-US" spc="-45" dirty="0" smtClean="0">
                <a:solidFill>
                  <a:schemeClr val="bg1"/>
                </a:solidFill>
              </a:rPr>
              <a:t>In-query</a:t>
            </a:r>
            <a:r>
              <a:rPr lang="en-US" spc="-270" dirty="0" smtClean="0">
                <a:solidFill>
                  <a:schemeClr val="bg1"/>
                </a:solidFill>
              </a:rPr>
              <a:t> </a:t>
            </a:r>
            <a:r>
              <a:rPr lang="en-US" spc="-120" dirty="0" smtClean="0">
                <a:solidFill>
                  <a:schemeClr val="bg1"/>
                </a:solidFill>
              </a:rPr>
              <a:t>ﬁltering</a:t>
            </a:r>
          </a:p>
          <a:p>
            <a:pPr marL="27940">
              <a:spcBef>
                <a:spcPts val="31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Compute</a:t>
            </a:r>
            <a:r>
              <a:rPr lang="en-US" sz="2400" spc="-140" dirty="0" smtClean="0">
                <a:solidFill>
                  <a:schemeClr val="bg1"/>
                </a:solidFill>
              </a:rPr>
              <a:t> </a:t>
            </a:r>
            <a:r>
              <a:rPr lang="en-US" sz="2400" spc="-20" dirty="0" smtClean="0">
                <a:solidFill>
                  <a:schemeClr val="bg1"/>
                </a:solidFill>
              </a:rPr>
              <a:t>both</a:t>
            </a:r>
            <a:r>
              <a:rPr lang="en-US" sz="2400" spc="-14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product</a:t>
            </a:r>
            <a:r>
              <a:rPr lang="en-US" sz="2400" spc="-140" dirty="0" smtClean="0">
                <a:solidFill>
                  <a:schemeClr val="bg1"/>
                </a:solidFill>
              </a:rPr>
              <a:t> </a:t>
            </a:r>
            <a:r>
              <a:rPr lang="en-US" sz="2400" spc="-35" dirty="0" smtClean="0">
                <a:solidFill>
                  <a:schemeClr val="bg1"/>
                </a:solidFill>
              </a:rPr>
              <a:t>similarity</a:t>
            </a:r>
            <a:r>
              <a:rPr lang="en-US" sz="2400" spc="-140" dirty="0" smtClean="0">
                <a:solidFill>
                  <a:schemeClr val="bg1"/>
                </a:solidFill>
              </a:rPr>
              <a:t> </a:t>
            </a:r>
            <a:r>
              <a:rPr lang="en-US" sz="2400" spc="-20" dirty="0" smtClean="0">
                <a:solidFill>
                  <a:schemeClr val="bg1"/>
                </a:solidFill>
              </a:rPr>
              <a:t>and</a:t>
            </a:r>
            <a:r>
              <a:rPr lang="en-US" sz="2400" spc="-140" dirty="0" smtClean="0">
                <a:solidFill>
                  <a:schemeClr val="bg1"/>
                </a:solidFill>
              </a:rPr>
              <a:t> </a:t>
            </a:r>
            <a:r>
              <a:rPr lang="en-US" sz="2400" spc="-45" dirty="0" smtClean="0">
                <a:solidFill>
                  <a:schemeClr val="bg1"/>
                </a:solidFill>
              </a:rPr>
              <a:t>ﬁlters</a:t>
            </a:r>
            <a:r>
              <a:rPr lang="en-US" sz="2400" spc="-140" dirty="0" smtClean="0">
                <a:solidFill>
                  <a:schemeClr val="bg1"/>
                </a:solidFill>
              </a:rPr>
              <a:t> </a:t>
            </a:r>
            <a:r>
              <a:rPr lang="en-US" sz="2400" spc="-35" dirty="0" smtClean="0">
                <a:solidFill>
                  <a:schemeClr val="bg1"/>
                </a:solidFill>
              </a:rPr>
              <a:t>simultaneously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object 6"/>
          <p:cNvSpPr txBox="1">
            <a:spLocks/>
          </p:cNvSpPr>
          <p:nvPr/>
        </p:nvSpPr>
        <p:spPr>
          <a:xfrm>
            <a:off x="748160" y="6458629"/>
            <a:ext cx="281876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pc="50" smtClean="0"/>
              <a:t>©2023</a:t>
            </a:r>
            <a:r>
              <a:rPr lang="en-US" spc="-5" smtClean="0"/>
              <a:t> </a:t>
            </a:r>
            <a:r>
              <a:rPr lang="en-US" spc="20" smtClean="0"/>
              <a:t>Databricks</a:t>
            </a:r>
            <a:r>
              <a:rPr lang="en-US" spc="-5" smtClean="0"/>
              <a:t> </a:t>
            </a:r>
            <a:r>
              <a:rPr lang="en-US" spc="-10" smtClean="0"/>
              <a:t>Inc.</a:t>
            </a:r>
            <a:r>
              <a:rPr lang="en-US" spc="-5" smtClean="0"/>
              <a:t> </a:t>
            </a:r>
            <a:r>
              <a:rPr lang="en-US" spc="315" smtClean="0"/>
              <a:t>—</a:t>
            </a:r>
            <a:r>
              <a:rPr lang="en-US" spc="-5" smtClean="0"/>
              <a:t> All </a:t>
            </a:r>
            <a:r>
              <a:rPr lang="en-US" spc="30" smtClean="0"/>
              <a:t>rights</a:t>
            </a:r>
            <a:r>
              <a:rPr lang="en-US" smtClean="0"/>
              <a:t> </a:t>
            </a:r>
            <a:r>
              <a:rPr lang="en-US" spc="20" smtClean="0"/>
              <a:t>reserved</a:t>
            </a:r>
            <a:endParaRPr lang="en-US" spc="20" dirty="0"/>
          </a:p>
        </p:txBody>
      </p:sp>
      <p:sp>
        <p:nvSpPr>
          <p:cNvPr id="16" name="Rectangle 15"/>
          <p:cNvSpPr/>
          <p:nvPr/>
        </p:nvSpPr>
        <p:spPr>
          <a:xfrm>
            <a:off x="6583680" y="2043113"/>
            <a:ext cx="7574280" cy="48148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3281" y="2329265"/>
            <a:ext cx="6567959" cy="411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4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13" name="object 4"/>
          <p:cNvSpPr txBox="1"/>
          <p:nvPr/>
        </p:nvSpPr>
        <p:spPr>
          <a:xfrm>
            <a:off x="867977" y="1909068"/>
            <a:ext cx="3996690" cy="282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marR="559435" indent="-338455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sz="24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All </a:t>
            </a:r>
            <a:r>
              <a:rPr sz="2400" spc="85" dirty="0">
                <a:solidFill>
                  <a:schemeClr val="bg1"/>
                </a:solidFill>
                <a:latin typeface="Microsoft Sans Serif"/>
                <a:cs typeface="Microsoft Sans Serif"/>
              </a:rPr>
              <a:t>data </a:t>
            </a:r>
            <a:r>
              <a:rPr sz="2400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needs </a:t>
            </a:r>
            <a:r>
              <a:rPr sz="2400" spc="160" dirty="0">
                <a:solidFill>
                  <a:schemeClr val="bg1"/>
                </a:solidFill>
                <a:latin typeface="Microsoft Sans Serif"/>
                <a:cs typeface="Microsoft Sans Serif"/>
              </a:rPr>
              <a:t>to </a:t>
            </a:r>
            <a:r>
              <a:rPr sz="2400" spc="95" dirty="0">
                <a:solidFill>
                  <a:schemeClr val="bg1"/>
                </a:solidFill>
                <a:latin typeface="Microsoft Sans Serif"/>
                <a:cs typeface="Microsoft Sans Serif"/>
              </a:rPr>
              <a:t>be </a:t>
            </a:r>
            <a:r>
              <a:rPr sz="2400" spc="1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chemeClr val="bg1"/>
                </a:solidFill>
                <a:latin typeface="Microsoft Sans Serif"/>
                <a:cs typeface="Microsoft Sans Serif"/>
              </a:rPr>
              <a:t>ﬁltered</a:t>
            </a:r>
            <a:r>
              <a:rPr sz="24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chemeClr val="bg1"/>
                </a:solidFill>
                <a:latin typeface="Microsoft Sans Serif"/>
                <a:cs typeface="Microsoft Sans Serif"/>
              </a:rPr>
              <a:t>==</a:t>
            </a:r>
            <a:r>
              <a:rPr sz="24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chemeClr val="bg1"/>
                </a:solidFill>
                <a:latin typeface="Microsoft Sans Serif"/>
                <a:cs typeface="Microsoft Sans Serif"/>
              </a:rPr>
              <a:t>brute</a:t>
            </a:r>
            <a:r>
              <a:rPr sz="24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chemeClr val="bg1"/>
                </a:solidFill>
                <a:latin typeface="Microsoft Sans Serif"/>
                <a:cs typeface="Microsoft Sans Serif"/>
              </a:rPr>
              <a:t>force </a:t>
            </a:r>
            <a:r>
              <a:rPr sz="2400" spc="-6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chemeClr val="bg1"/>
                </a:solidFill>
                <a:latin typeface="Microsoft Sans Serif"/>
                <a:cs typeface="Microsoft Sans Serif"/>
              </a:rPr>
              <a:t>search!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807720" lvl="1" indent="-320675">
              <a:lnSpc>
                <a:spcPct val="100000"/>
              </a:lnSpc>
              <a:spcBef>
                <a:spcPts val="445"/>
              </a:spcBef>
              <a:buClr>
                <a:srgbClr val="FFAB00"/>
              </a:buClr>
              <a:buChar char="•"/>
              <a:tabLst>
                <a:tab pos="807720" algn="l"/>
                <a:tab pos="808355" algn="l"/>
              </a:tabLst>
            </a:pPr>
            <a:r>
              <a:rPr sz="20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Slows</a:t>
            </a:r>
            <a:r>
              <a:rPr sz="20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down</a:t>
            </a:r>
            <a:r>
              <a:rPr sz="20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chemeClr val="bg1"/>
                </a:solidFill>
                <a:latin typeface="Microsoft Sans Serif"/>
                <a:cs typeface="Microsoft Sans Serif"/>
              </a:rPr>
              <a:t>search</a:t>
            </a:r>
            <a:endParaRPr sz="20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FFAB00"/>
              </a:buClr>
              <a:buFont typeface="Microsoft Sans Serif"/>
              <a:buChar char="•"/>
            </a:pPr>
            <a:endParaRPr sz="235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marR="5080" indent="-338455">
              <a:lnSpc>
                <a:spcPct val="114999"/>
              </a:lnSpc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sz="2400" spc="75" dirty="0">
                <a:solidFill>
                  <a:schemeClr val="bg1"/>
                </a:solidFill>
                <a:latin typeface="Microsoft Sans Serif"/>
                <a:cs typeface="Microsoft Sans Serif"/>
              </a:rPr>
              <a:t>Not </a:t>
            </a:r>
            <a:r>
              <a:rPr sz="24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as </a:t>
            </a:r>
            <a:r>
              <a:rPr sz="2400" spc="95" dirty="0">
                <a:solidFill>
                  <a:schemeClr val="bg1"/>
                </a:solidFill>
                <a:latin typeface="Microsoft Sans Serif"/>
                <a:cs typeface="Microsoft Sans Serif"/>
              </a:rPr>
              <a:t>performant </a:t>
            </a:r>
            <a:r>
              <a:rPr sz="24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as </a:t>
            </a:r>
            <a:r>
              <a:rPr sz="24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95" dirty="0">
                <a:solidFill>
                  <a:schemeClr val="bg1"/>
                </a:solidFill>
                <a:latin typeface="Microsoft Sans Serif"/>
                <a:cs typeface="Microsoft Sans Serif"/>
              </a:rPr>
              <a:t>post-</a:t>
            </a:r>
            <a:r>
              <a:rPr sz="24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chemeClr val="bg1"/>
                </a:solidFill>
                <a:latin typeface="Microsoft Sans Serif"/>
                <a:cs typeface="Microsoft Sans Serif"/>
              </a:rPr>
              <a:t>or</a:t>
            </a:r>
            <a:r>
              <a:rPr sz="24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chemeClr val="bg1"/>
                </a:solidFill>
                <a:latin typeface="Microsoft Sans Serif"/>
                <a:cs typeface="Microsoft Sans Serif"/>
              </a:rPr>
              <a:t>in-query</a:t>
            </a:r>
            <a:r>
              <a:rPr sz="24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ﬁltering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748160" y="6458629"/>
            <a:ext cx="281876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pc="50" smtClean="0"/>
              <a:t>©2023</a:t>
            </a:r>
            <a:r>
              <a:rPr lang="en-US" spc="-5" smtClean="0"/>
              <a:t> </a:t>
            </a:r>
            <a:r>
              <a:rPr lang="en-US" spc="20" smtClean="0"/>
              <a:t>Databricks</a:t>
            </a:r>
            <a:r>
              <a:rPr lang="en-US" spc="-5" smtClean="0"/>
              <a:t> </a:t>
            </a:r>
            <a:r>
              <a:rPr lang="en-US" spc="-10" smtClean="0"/>
              <a:t>Inc.</a:t>
            </a:r>
            <a:r>
              <a:rPr lang="en-US" spc="-5" smtClean="0"/>
              <a:t> </a:t>
            </a:r>
            <a:r>
              <a:rPr lang="en-US" spc="315" smtClean="0"/>
              <a:t>—</a:t>
            </a:r>
            <a:r>
              <a:rPr lang="en-US" spc="-5" smtClean="0"/>
              <a:t> All </a:t>
            </a:r>
            <a:r>
              <a:rPr lang="en-US" spc="30" smtClean="0"/>
              <a:t>rights</a:t>
            </a:r>
            <a:r>
              <a:rPr lang="en-US" smtClean="0"/>
              <a:t> </a:t>
            </a:r>
            <a:r>
              <a:rPr lang="en-US" spc="20" smtClean="0"/>
              <a:t>reserved</a:t>
            </a:r>
            <a:endParaRPr lang="en-US" spc="20" dirty="0"/>
          </a:p>
        </p:txBody>
      </p:sp>
      <p:sp>
        <p:nvSpPr>
          <p:cNvPr id="15" name="object 5"/>
          <p:cNvSpPr txBox="1">
            <a:spLocks/>
          </p:cNvSpPr>
          <p:nvPr/>
        </p:nvSpPr>
        <p:spPr>
          <a:xfrm>
            <a:off x="846387" y="381000"/>
            <a:ext cx="6136640" cy="1164421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620"/>
              </a:spcBef>
            </a:pPr>
            <a:r>
              <a:rPr lang="en-US" dirty="0" smtClean="0">
                <a:solidFill>
                  <a:schemeClr val="bg1"/>
                </a:solidFill>
              </a:rPr>
              <a:t>Pre-query</a:t>
            </a:r>
            <a:r>
              <a:rPr lang="en-US" spc="-265" dirty="0" smtClean="0">
                <a:solidFill>
                  <a:schemeClr val="bg1"/>
                </a:solidFill>
              </a:rPr>
              <a:t> </a:t>
            </a:r>
            <a:r>
              <a:rPr lang="en-US" spc="-120" dirty="0" smtClean="0">
                <a:solidFill>
                  <a:schemeClr val="bg1"/>
                </a:solidFill>
              </a:rPr>
              <a:t>ﬁltering</a:t>
            </a:r>
          </a:p>
          <a:p>
            <a:pPr marL="27940">
              <a:spcBef>
                <a:spcPts val="310"/>
              </a:spcBef>
            </a:pPr>
            <a:r>
              <a:rPr lang="en-US" sz="2400" spc="30" dirty="0" smtClean="0">
                <a:solidFill>
                  <a:schemeClr val="bg1"/>
                </a:solidFill>
              </a:rPr>
              <a:t>Sea</a:t>
            </a:r>
            <a:r>
              <a:rPr lang="en-US" sz="2400" spc="-20" dirty="0" smtClean="0">
                <a:solidFill>
                  <a:schemeClr val="bg1"/>
                </a:solidFill>
              </a:rPr>
              <a:t>r</a:t>
            </a:r>
            <a:r>
              <a:rPr lang="en-US" sz="2400" spc="45" dirty="0" smtClean="0">
                <a:solidFill>
                  <a:schemeClr val="bg1"/>
                </a:solidFill>
              </a:rPr>
              <a:t>ch</a:t>
            </a:r>
            <a:r>
              <a:rPr lang="en-US" sz="2400" spc="-145" dirty="0" smtClean="0">
                <a:solidFill>
                  <a:schemeClr val="bg1"/>
                </a:solidFill>
              </a:rPr>
              <a:t> </a:t>
            </a:r>
            <a:r>
              <a:rPr lang="en-US" sz="2400" spc="-95" dirty="0" smtClean="0">
                <a:solidFill>
                  <a:schemeClr val="bg1"/>
                </a:solidFill>
              </a:rPr>
              <a:t>f</a:t>
            </a:r>
            <a:r>
              <a:rPr lang="en-US" sz="2400" spc="-55" dirty="0" smtClean="0">
                <a:solidFill>
                  <a:schemeClr val="bg1"/>
                </a:solidFill>
              </a:rPr>
              <a:t>or</a:t>
            </a:r>
            <a:r>
              <a:rPr lang="en-US" sz="2400" spc="-145" dirty="0" smtClean="0">
                <a:solidFill>
                  <a:schemeClr val="bg1"/>
                </a:solidFill>
              </a:rPr>
              <a:t> </a:t>
            </a:r>
            <a:r>
              <a:rPr lang="en-US" sz="2400" spc="-35" dirty="0" smtClean="0">
                <a:solidFill>
                  <a:schemeClr val="bg1"/>
                </a:solidFill>
              </a:rPr>
              <a:t>p</a:t>
            </a:r>
            <a:r>
              <a:rPr lang="en-US" sz="2400" spc="-65" dirty="0" smtClean="0">
                <a:solidFill>
                  <a:schemeClr val="bg1"/>
                </a:solidFill>
              </a:rPr>
              <a:t>r</a:t>
            </a:r>
            <a:r>
              <a:rPr lang="en-US" sz="2400" spc="15" dirty="0" smtClean="0">
                <a:solidFill>
                  <a:schemeClr val="bg1"/>
                </a:solidFill>
              </a:rPr>
              <a:t>odu</a:t>
            </a:r>
            <a:r>
              <a:rPr lang="en-US" sz="2400" spc="-20" dirty="0" smtClean="0">
                <a:solidFill>
                  <a:schemeClr val="bg1"/>
                </a:solidFill>
              </a:rPr>
              <a:t>c</a:t>
            </a:r>
            <a:r>
              <a:rPr lang="en-US" sz="2400" spc="35" dirty="0" smtClean="0">
                <a:solidFill>
                  <a:schemeClr val="bg1"/>
                </a:solidFill>
              </a:rPr>
              <a:t>ts</a:t>
            </a:r>
            <a:r>
              <a:rPr lang="en-US" sz="2400" spc="-145" dirty="0" smtClean="0">
                <a:solidFill>
                  <a:schemeClr val="bg1"/>
                </a:solidFill>
              </a:rPr>
              <a:t> </a:t>
            </a:r>
            <a:r>
              <a:rPr lang="en-US" sz="2400" spc="-45" dirty="0" smtClean="0">
                <a:solidFill>
                  <a:schemeClr val="bg1"/>
                </a:solidFill>
              </a:rPr>
              <a:t>within</a:t>
            </a:r>
            <a:r>
              <a:rPr lang="en-US" sz="2400" spc="-145" dirty="0" smtClean="0">
                <a:solidFill>
                  <a:schemeClr val="bg1"/>
                </a:solidFill>
              </a:rPr>
              <a:t> </a:t>
            </a:r>
            <a:r>
              <a:rPr lang="en-US" sz="2400" spc="10" dirty="0" smtClean="0">
                <a:solidFill>
                  <a:schemeClr val="bg1"/>
                </a:solidFill>
              </a:rPr>
              <a:t>a</a:t>
            </a:r>
            <a:r>
              <a:rPr lang="en-US" sz="2400" spc="-145" dirty="0" smtClean="0">
                <a:solidFill>
                  <a:schemeClr val="bg1"/>
                </a:solidFill>
              </a:rPr>
              <a:t> </a:t>
            </a:r>
            <a:r>
              <a:rPr lang="en-US" sz="2400" spc="-65" dirty="0" smtClean="0">
                <a:solidFill>
                  <a:schemeClr val="bg1"/>
                </a:solidFill>
              </a:rPr>
              <a:t>limi</a:t>
            </a:r>
            <a:r>
              <a:rPr lang="en-US" sz="2400" spc="-90" dirty="0" smtClean="0">
                <a:solidFill>
                  <a:schemeClr val="bg1"/>
                </a:solidFill>
              </a:rPr>
              <a:t>t</a:t>
            </a:r>
            <a:r>
              <a:rPr lang="en-US" sz="2400" spc="30" dirty="0" smtClean="0">
                <a:solidFill>
                  <a:schemeClr val="bg1"/>
                </a:solidFill>
              </a:rPr>
              <a:t>ed</a:t>
            </a:r>
            <a:r>
              <a:rPr lang="en-US" sz="2400" spc="-145" dirty="0" smtClean="0">
                <a:solidFill>
                  <a:schemeClr val="bg1"/>
                </a:solidFill>
              </a:rPr>
              <a:t> </a:t>
            </a:r>
            <a:r>
              <a:rPr lang="en-US" sz="2400" spc="40" dirty="0" smtClean="0">
                <a:solidFill>
                  <a:schemeClr val="bg1"/>
                </a:solidFill>
              </a:rPr>
              <a:t>scope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762036" y="1926421"/>
            <a:ext cx="7312506" cy="52347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36625" y="2156456"/>
            <a:ext cx="7062699" cy="442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1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3048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0" y="2737486"/>
            <a:ext cx="10838379" cy="195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6000" spc="20" dirty="0">
                <a:solidFill>
                  <a:srgbClr val="FF0000"/>
                </a:solidFill>
              </a:rPr>
              <a:t>Vector</a:t>
            </a:r>
            <a:r>
              <a:rPr lang="en-IN" sz="6000" spc="-425" dirty="0">
                <a:solidFill>
                  <a:srgbClr val="FF0000"/>
                </a:solidFill>
              </a:rPr>
              <a:t> </a:t>
            </a:r>
            <a:r>
              <a:rPr lang="en-IN" sz="6000" spc="-40" dirty="0">
                <a:solidFill>
                  <a:srgbClr val="FF0000"/>
                </a:solidFill>
              </a:rPr>
              <a:t>stores</a:t>
            </a:r>
            <a:endParaRPr lang="en-IN" sz="6000" dirty="0">
              <a:solidFill>
                <a:srgbClr val="FF0000"/>
              </a:solidFill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0" spc="-120" dirty="0">
                <a:solidFill>
                  <a:srgbClr val="FF0000"/>
                </a:solidFill>
              </a:rPr>
              <a:t>D</a:t>
            </a:r>
            <a:r>
              <a:rPr lang="en-IN" sz="6000" spc="-135" dirty="0">
                <a:solidFill>
                  <a:srgbClr val="FF0000"/>
                </a:solidFill>
              </a:rPr>
              <a:t>a</a:t>
            </a:r>
            <a:r>
              <a:rPr lang="en-IN" sz="6000" spc="-25" dirty="0">
                <a:solidFill>
                  <a:srgbClr val="FF0000"/>
                </a:solidFill>
              </a:rPr>
              <a:t>tabases,</a:t>
            </a:r>
            <a:r>
              <a:rPr lang="en-IN" sz="6000" spc="-245" dirty="0">
                <a:solidFill>
                  <a:srgbClr val="FF0000"/>
                </a:solidFill>
              </a:rPr>
              <a:t> </a:t>
            </a:r>
            <a:r>
              <a:rPr lang="en-IN" sz="6000" spc="-110" dirty="0">
                <a:solidFill>
                  <a:srgbClr val="FF0000"/>
                </a:solidFill>
              </a:rPr>
              <a:t>libraries,</a:t>
            </a:r>
            <a:r>
              <a:rPr lang="en-IN" sz="6000" spc="-245" dirty="0">
                <a:solidFill>
                  <a:srgbClr val="FF0000"/>
                </a:solidFill>
              </a:rPr>
              <a:t> </a:t>
            </a:r>
            <a:r>
              <a:rPr lang="en-IN" sz="6000" spc="-120" dirty="0">
                <a:solidFill>
                  <a:srgbClr val="FF0000"/>
                </a:solidFill>
              </a:rPr>
              <a:t>plugins</a:t>
            </a:r>
            <a:endParaRPr lang="en-IN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36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13" name="object 3"/>
          <p:cNvSpPr txBox="1">
            <a:spLocks/>
          </p:cNvSpPr>
          <p:nvPr/>
        </p:nvSpPr>
        <p:spPr>
          <a:xfrm>
            <a:off x="736545" y="471239"/>
            <a:ext cx="883539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pc="5" dirty="0" smtClean="0">
                <a:solidFill>
                  <a:schemeClr val="bg1"/>
                </a:solidFill>
              </a:rPr>
              <a:t>NLP</a:t>
            </a:r>
            <a:r>
              <a:rPr lang="en-US" spc="-245" dirty="0" smtClean="0">
                <a:solidFill>
                  <a:schemeClr val="bg1"/>
                </a:solidFill>
              </a:rPr>
              <a:t> </a:t>
            </a:r>
            <a:r>
              <a:rPr lang="en-US" spc="-80" dirty="0" err="1" smtClean="0">
                <a:solidFill>
                  <a:schemeClr val="bg1"/>
                </a:solidFill>
              </a:rPr>
              <a:t>Usecases</a:t>
            </a:r>
            <a:r>
              <a:rPr lang="en-US" spc="-80" dirty="0" smtClean="0">
                <a:solidFill>
                  <a:schemeClr val="bg1"/>
                </a:solidFill>
              </a:rPr>
              <a:t>:</a:t>
            </a:r>
            <a:endParaRPr lang="en-US" spc="-60" dirty="0">
              <a:solidFill>
                <a:schemeClr val="bg1"/>
              </a:solidFill>
            </a:endParaRPr>
          </a:p>
        </p:txBody>
      </p:sp>
      <p:grpSp>
        <p:nvGrpSpPr>
          <p:cNvPr id="14" name="object 4"/>
          <p:cNvGrpSpPr/>
          <p:nvPr/>
        </p:nvGrpSpPr>
        <p:grpSpPr>
          <a:xfrm>
            <a:off x="727625" y="2000949"/>
            <a:ext cx="2921000" cy="532765"/>
            <a:chOff x="727625" y="2000949"/>
            <a:chExt cx="2921000" cy="532765"/>
          </a:xfrm>
        </p:grpSpPr>
        <p:sp>
          <p:nvSpPr>
            <p:cNvPr id="15" name="object 5"/>
            <p:cNvSpPr/>
            <p:nvPr/>
          </p:nvSpPr>
          <p:spPr>
            <a:xfrm>
              <a:off x="732387" y="2005712"/>
              <a:ext cx="2911475" cy="523240"/>
            </a:xfrm>
            <a:custGeom>
              <a:avLst/>
              <a:gdLst/>
              <a:ahLst/>
              <a:cxnLst/>
              <a:rect l="l" t="t" r="r" b="b"/>
              <a:pathLst>
                <a:path w="2911475" h="523239">
                  <a:moveTo>
                    <a:pt x="2823748" y="522899"/>
                  </a:moveTo>
                  <a:lnTo>
                    <a:pt x="87151" y="522899"/>
                  </a:lnTo>
                  <a:lnTo>
                    <a:pt x="53228" y="516051"/>
                  </a:lnTo>
                  <a:lnTo>
                    <a:pt x="25526" y="497373"/>
                  </a:lnTo>
                  <a:lnTo>
                    <a:pt x="6848" y="469671"/>
                  </a:lnTo>
                  <a:lnTo>
                    <a:pt x="0" y="435748"/>
                  </a:lnTo>
                  <a:lnTo>
                    <a:pt x="0" y="87151"/>
                  </a:lnTo>
                  <a:lnTo>
                    <a:pt x="6848" y="53228"/>
                  </a:lnTo>
                  <a:lnTo>
                    <a:pt x="25526" y="25526"/>
                  </a:lnTo>
                  <a:lnTo>
                    <a:pt x="53228" y="6848"/>
                  </a:lnTo>
                  <a:lnTo>
                    <a:pt x="87151" y="0"/>
                  </a:lnTo>
                  <a:lnTo>
                    <a:pt x="2823748" y="0"/>
                  </a:lnTo>
                  <a:lnTo>
                    <a:pt x="2872100" y="14642"/>
                  </a:lnTo>
                  <a:lnTo>
                    <a:pt x="2904265" y="53800"/>
                  </a:lnTo>
                  <a:lnTo>
                    <a:pt x="2910899" y="87151"/>
                  </a:lnTo>
                  <a:lnTo>
                    <a:pt x="2910899" y="435748"/>
                  </a:lnTo>
                  <a:lnTo>
                    <a:pt x="2904051" y="469671"/>
                  </a:lnTo>
                  <a:lnTo>
                    <a:pt x="2885373" y="497373"/>
                  </a:lnTo>
                  <a:lnTo>
                    <a:pt x="2857671" y="516051"/>
                  </a:lnTo>
                  <a:lnTo>
                    <a:pt x="2823748" y="522899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6"/>
            <p:cNvSpPr/>
            <p:nvPr/>
          </p:nvSpPr>
          <p:spPr>
            <a:xfrm>
              <a:off x="732387" y="2005712"/>
              <a:ext cx="2911475" cy="523240"/>
            </a:xfrm>
            <a:custGeom>
              <a:avLst/>
              <a:gdLst/>
              <a:ahLst/>
              <a:cxnLst/>
              <a:rect l="l" t="t" r="r" b="b"/>
              <a:pathLst>
                <a:path w="2911475" h="523239">
                  <a:moveTo>
                    <a:pt x="0" y="87151"/>
                  </a:moveTo>
                  <a:lnTo>
                    <a:pt x="6848" y="53228"/>
                  </a:lnTo>
                  <a:lnTo>
                    <a:pt x="25526" y="25526"/>
                  </a:lnTo>
                  <a:lnTo>
                    <a:pt x="53228" y="6848"/>
                  </a:lnTo>
                  <a:lnTo>
                    <a:pt x="87151" y="0"/>
                  </a:lnTo>
                  <a:lnTo>
                    <a:pt x="2823748" y="0"/>
                  </a:lnTo>
                  <a:lnTo>
                    <a:pt x="2872100" y="14642"/>
                  </a:lnTo>
                  <a:lnTo>
                    <a:pt x="2904265" y="53800"/>
                  </a:lnTo>
                  <a:lnTo>
                    <a:pt x="2910899" y="87151"/>
                  </a:lnTo>
                  <a:lnTo>
                    <a:pt x="2910899" y="435748"/>
                  </a:lnTo>
                  <a:lnTo>
                    <a:pt x="2904051" y="469671"/>
                  </a:lnTo>
                  <a:lnTo>
                    <a:pt x="2885373" y="497373"/>
                  </a:lnTo>
                  <a:lnTo>
                    <a:pt x="2857671" y="516051"/>
                  </a:lnTo>
                  <a:lnTo>
                    <a:pt x="2823748" y="522899"/>
                  </a:lnTo>
                  <a:lnTo>
                    <a:pt x="87151" y="522899"/>
                  </a:lnTo>
                  <a:lnTo>
                    <a:pt x="53228" y="516051"/>
                  </a:lnTo>
                  <a:lnTo>
                    <a:pt x="25526" y="497373"/>
                  </a:lnTo>
                  <a:lnTo>
                    <a:pt x="6848" y="469671"/>
                  </a:lnTo>
                  <a:lnTo>
                    <a:pt x="0" y="435748"/>
                  </a:lnTo>
                  <a:lnTo>
                    <a:pt x="0" y="87151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7"/>
          <p:cNvSpPr txBox="1"/>
          <p:nvPr/>
        </p:nvSpPr>
        <p:spPr>
          <a:xfrm>
            <a:off x="830938" y="2037800"/>
            <a:ext cx="412813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  <a:tabLst>
                <a:tab pos="2811780" algn="l"/>
                <a:tab pos="4114800" algn="l"/>
              </a:tabLst>
            </a:pPr>
            <a:r>
              <a:rPr sz="1400" spc="-10" dirty="0">
                <a:latin typeface="Microsoft Sans Serif"/>
                <a:cs typeface="Microsoft Sans Serif"/>
              </a:rPr>
              <a:t>This </a:t>
            </a:r>
            <a:r>
              <a:rPr sz="1400" spc="50" dirty="0">
                <a:latin typeface="Microsoft Sans Serif"/>
                <a:cs typeface="Microsoft Sans Serif"/>
              </a:rPr>
              <a:t>book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5" dirty="0">
                <a:latin typeface="Microsoft Sans Serif"/>
                <a:cs typeface="Microsoft Sans Serif"/>
              </a:rPr>
              <a:t>was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45" dirty="0">
                <a:latin typeface="Microsoft Sans Serif"/>
                <a:cs typeface="Microsoft Sans Serif"/>
              </a:rPr>
              <a:t>terrible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and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55" dirty="0">
                <a:latin typeface="Microsoft Sans Serif"/>
                <a:cs typeface="Microsoft Sans Serif"/>
              </a:rPr>
              <a:t>went	</a:t>
            </a:r>
            <a:r>
              <a:rPr sz="1400" u="sng" spc="55" dirty="0">
                <a:uFill>
                  <a:solidFill>
                    <a:srgbClr val="FF5F46"/>
                  </a:solidFill>
                </a:uFill>
                <a:latin typeface="Times New Roman"/>
                <a:cs typeface="Times New Roman"/>
              </a:rPr>
              <a:t> 	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ts val="1664"/>
              </a:lnSpc>
            </a:pPr>
            <a:r>
              <a:rPr sz="1400" spc="35" dirty="0">
                <a:latin typeface="Microsoft Sans Serif"/>
                <a:cs typeface="Microsoft Sans Serif"/>
              </a:rPr>
              <a:t>on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and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on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about…</a:t>
            </a:r>
            <a:endParaRPr sz="1400" dirty="0">
              <a:latin typeface="Microsoft Sans Serif"/>
              <a:cs typeface="Microsoft Sans Serif"/>
            </a:endParaRPr>
          </a:p>
        </p:txBody>
      </p:sp>
      <p:grpSp>
        <p:nvGrpSpPr>
          <p:cNvPr id="18" name="object 8"/>
          <p:cNvGrpSpPr/>
          <p:nvPr/>
        </p:nvGrpSpPr>
        <p:grpSpPr>
          <a:xfrm>
            <a:off x="4956314" y="2000962"/>
            <a:ext cx="1143000" cy="532765"/>
            <a:chOff x="4956314" y="2000962"/>
            <a:chExt cx="1143000" cy="532765"/>
          </a:xfrm>
        </p:grpSpPr>
        <p:sp>
          <p:nvSpPr>
            <p:cNvPr id="19" name="object 9"/>
            <p:cNvSpPr/>
            <p:nvPr/>
          </p:nvSpPr>
          <p:spPr>
            <a:xfrm>
              <a:off x="4961077" y="2005725"/>
              <a:ext cx="1133475" cy="523240"/>
            </a:xfrm>
            <a:custGeom>
              <a:avLst/>
              <a:gdLst/>
              <a:ahLst/>
              <a:cxnLst/>
              <a:rect l="l" t="t" r="r" b="b"/>
              <a:pathLst>
                <a:path w="1133475" h="523239">
                  <a:moveTo>
                    <a:pt x="1046248" y="522899"/>
                  </a:moveTo>
                  <a:lnTo>
                    <a:pt x="87151" y="522899"/>
                  </a:lnTo>
                  <a:lnTo>
                    <a:pt x="53228" y="516051"/>
                  </a:lnTo>
                  <a:lnTo>
                    <a:pt x="25526" y="497373"/>
                  </a:lnTo>
                  <a:lnTo>
                    <a:pt x="6848" y="469671"/>
                  </a:lnTo>
                  <a:lnTo>
                    <a:pt x="0" y="435748"/>
                  </a:lnTo>
                  <a:lnTo>
                    <a:pt x="0" y="87151"/>
                  </a:lnTo>
                  <a:lnTo>
                    <a:pt x="6848" y="53228"/>
                  </a:lnTo>
                  <a:lnTo>
                    <a:pt x="25526" y="25526"/>
                  </a:lnTo>
                  <a:lnTo>
                    <a:pt x="53228" y="6848"/>
                  </a:lnTo>
                  <a:lnTo>
                    <a:pt x="87151" y="0"/>
                  </a:lnTo>
                  <a:lnTo>
                    <a:pt x="1046248" y="0"/>
                  </a:lnTo>
                  <a:lnTo>
                    <a:pt x="1094600" y="14642"/>
                  </a:lnTo>
                  <a:lnTo>
                    <a:pt x="1126765" y="53800"/>
                  </a:lnTo>
                  <a:lnTo>
                    <a:pt x="1133399" y="87151"/>
                  </a:lnTo>
                  <a:lnTo>
                    <a:pt x="1133399" y="435748"/>
                  </a:lnTo>
                  <a:lnTo>
                    <a:pt x="1126551" y="469671"/>
                  </a:lnTo>
                  <a:lnTo>
                    <a:pt x="1107873" y="497373"/>
                  </a:lnTo>
                  <a:lnTo>
                    <a:pt x="1080171" y="516051"/>
                  </a:lnTo>
                  <a:lnTo>
                    <a:pt x="1046248" y="522899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0"/>
            <p:cNvSpPr/>
            <p:nvPr/>
          </p:nvSpPr>
          <p:spPr>
            <a:xfrm>
              <a:off x="4961077" y="2005725"/>
              <a:ext cx="1133475" cy="523240"/>
            </a:xfrm>
            <a:custGeom>
              <a:avLst/>
              <a:gdLst/>
              <a:ahLst/>
              <a:cxnLst/>
              <a:rect l="l" t="t" r="r" b="b"/>
              <a:pathLst>
                <a:path w="1133475" h="523239">
                  <a:moveTo>
                    <a:pt x="0" y="87151"/>
                  </a:moveTo>
                  <a:lnTo>
                    <a:pt x="6848" y="53228"/>
                  </a:lnTo>
                  <a:lnTo>
                    <a:pt x="25526" y="25526"/>
                  </a:lnTo>
                  <a:lnTo>
                    <a:pt x="53228" y="6848"/>
                  </a:lnTo>
                  <a:lnTo>
                    <a:pt x="87151" y="0"/>
                  </a:lnTo>
                  <a:lnTo>
                    <a:pt x="1046248" y="0"/>
                  </a:lnTo>
                  <a:lnTo>
                    <a:pt x="1094600" y="14642"/>
                  </a:lnTo>
                  <a:lnTo>
                    <a:pt x="1126765" y="53800"/>
                  </a:lnTo>
                  <a:lnTo>
                    <a:pt x="1133399" y="87151"/>
                  </a:lnTo>
                  <a:lnTo>
                    <a:pt x="1133399" y="435748"/>
                  </a:lnTo>
                  <a:lnTo>
                    <a:pt x="1126551" y="469671"/>
                  </a:lnTo>
                  <a:lnTo>
                    <a:pt x="1107873" y="497373"/>
                  </a:lnTo>
                  <a:lnTo>
                    <a:pt x="1080171" y="516051"/>
                  </a:lnTo>
                  <a:lnTo>
                    <a:pt x="1046248" y="522899"/>
                  </a:lnTo>
                  <a:lnTo>
                    <a:pt x="87151" y="522899"/>
                  </a:lnTo>
                  <a:lnTo>
                    <a:pt x="53228" y="516051"/>
                  </a:lnTo>
                  <a:lnTo>
                    <a:pt x="25526" y="497373"/>
                  </a:lnTo>
                  <a:lnTo>
                    <a:pt x="6848" y="469671"/>
                  </a:lnTo>
                  <a:lnTo>
                    <a:pt x="0" y="435748"/>
                  </a:lnTo>
                  <a:lnTo>
                    <a:pt x="0" y="87151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1"/>
          <p:cNvSpPr txBox="1"/>
          <p:nvPr/>
        </p:nvSpPr>
        <p:spPr>
          <a:xfrm>
            <a:off x="5059628" y="2142587"/>
            <a:ext cx="745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Microsoft Sans Serif"/>
                <a:cs typeface="Microsoft Sans Serif"/>
              </a:rPr>
              <a:t>Ne</a:t>
            </a:r>
            <a:r>
              <a:rPr sz="1400" spc="-10" dirty="0">
                <a:latin typeface="Microsoft Sans Serif"/>
                <a:cs typeface="Microsoft Sans Serif"/>
              </a:rPr>
              <a:t>g</a:t>
            </a:r>
            <a:r>
              <a:rPr sz="1400" spc="-30" dirty="0">
                <a:latin typeface="Microsoft Sans Serif"/>
                <a:cs typeface="Microsoft Sans Serif"/>
              </a:rPr>
              <a:t>a</a:t>
            </a:r>
            <a:r>
              <a:rPr sz="1400" spc="50" dirty="0">
                <a:latin typeface="Microsoft Sans Serif"/>
                <a:cs typeface="Microsoft Sans Serif"/>
              </a:rPr>
              <a:t>ti</a:t>
            </a:r>
            <a:r>
              <a:rPr sz="1400" spc="70" dirty="0">
                <a:latin typeface="Microsoft Sans Serif"/>
                <a:cs typeface="Microsoft Sans Serif"/>
              </a:rPr>
              <a:t>v</a:t>
            </a:r>
            <a:r>
              <a:rPr sz="1400" spc="15" dirty="0">
                <a:latin typeface="Microsoft Sans Serif"/>
                <a:cs typeface="Microsoft Sans Serif"/>
              </a:rPr>
              <a:t>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2" name="object 12"/>
          <p:cNvGrpSpPr/>
          <p:nvPr/>
        </p:nvGrpSpPr>
        <p:grpSpPr>
          <a:xfrm>
            <a:off x="4899274" y="2246667"/>
            <a:ext cx="53340" cy="41275"/>
            <a:chOff x="4899274" y="2246667"/>
            <a:chExt cx="53340" cy="41275"/>
          </a:xfrm>
        </p:grpSpPr>
        <p:sp>
          <p:nvSpPr>
            <p:cNvPr id="23" name="object 13"/>
            <p:cNvSpPr/>
            <p:nvPr/>
          </p:nvSpPr>
          <p:spPr>
            <a:xfrm>
              <a:off x="4904037" y="22514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4"/>
            <p:cNvSpPr/>
            <p:nvPr/>
          </p:nvSpPr>
          <p:spPr>
            <a:xfrm>
              <a:off x="4904037" y="22514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15"/>
          <p:cNvGrpSpPr/>
          <p:nvPr/>
        </p:nvGrpSpPr>
        <p:grpSpPr>
          <a:xfrm>
            <a:off x="803800" y="5336362"/>
            <a:ext cx="3009900" cy="532765"/>
            <a:chOff x="803800" y="5336362"/>
            <a:chExt cx="3009900" cy="532765"/>
          </a:xfrm>
        </p:grpSpPr>
        <p:sp>
          <p:nvSpPr>
            <p:cNvPr id="26" name="object 16"/>
            <p:cNvSpPr/>
            <p:nvPr/>
          </p:nvSpPr>
          <p:spPr>
            <a:xfrm>
              <a:off x="808562" y="5341125"/>
              <a:ext cx="3000375" cy="523240"/>
            </a:xfrm>
            <a:custGeom>
              <a:avLst/>
              <a:gdLst/>
              <a:ahLst/>
              <a:cxnLst/>
              <a:rect l="l" t="t" r="r" b="b"/>
              <a:pathLst>
                <a:path w="3000375" h="523239">
                  <a:moveTo>
                    <a:pt x="2912848" y="522899"/>
                  </a:moveTo>
                  <a:lnTo>
                    <a:pt x="87151" y="522899"/>
                  </a:lnTo>
                  <a:lnTo>
                    <a:pt x="53228" y="516051"/>
                  </a:lnTo>
                  <a:lnTo>
                    <a:pt x="25526" y="497373"/>
                  </a:lnTo>
                  <a:lnTo>
                    <a:pt x="6848" y="469671"/>
                  </a:lnTo>
                  <a:lnTo>
                    <a:pt x="0" y="435748"/>
                  </a:lnTo>
                  <a:lnTo>
                    <a:pt x="0" y="87151"/>
                  </a:lnTo>
                  <a:lnTo>
                    <a:pt x="6848" y="53228"/>
                  </a:lnTo>
                  <a:lnTo>
                    <a:pt x="25526" y="25526"/>
                  </a:lnTo>
                  <a:lnTo>
                    <a:pt x="53228" y="6848"/>
                  </a:lnTo>
                  <a:lnTo>
                    <a:pt x="87151" y="0"/>
                  </a:lnTo>
                  <a:lnTo>
                    <a:pt x="2912848" y="0"/>
                  </a:lnTo>
                  <a:lnTo>
                    <a:pt x="2961200" y="14642"/>
                  </a:lnTo>
                  <a:lnTo>
                    <a:pt x="2993365" y="53800"/>
                  </a:lnTo>
                  <a:lnTo>
                    <a:pt x="2999999" y="87151"/>
                  </a:lnTo>
                  <a:lnTo>
                    <a:pt x="2999999" y="435748"/>
                  </a:lnTo>
                  <a:lnTo>
                    <a:pt x="2993151" y="469671"/>
                  </a:lnTo>
                  <a:lnTo>
                    <a:pt x="2974473" y="497373"/>
                  </a:lnTo>
                  <a:lnTo>
                    <a:pt x="2946771" y="516051"/>
                  </a:lnTo>
                  <a:lnTo>
                    <a:pt x="2912848" y="522899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7"/>
            <p:cNvSpPr/>
            <p:nvPr/>
          </p:nvSpPr>
          <p:spPr>
            <a:xfrm>
              <a:off x="808562" y="5341125"/>
              <a:ext cx="3000375" cy="523240"/>
            </a:xfrm>
            <a:custGeom>
              <a:avLst/>
              <a:gdLst/>
              <a:ahLst/>
              <a:cxnLst/>
              <a:rect l="l" t="t" r="r" b="b"/>
              <a:pathLst>
                <a:path w="3000375" h="523239">
                  <a:moveTo>
                    <a:pt x="0" y="87151"/>
                  </a:moveTo>
                  <a:lnTo>
                    <a:pt x="6848" y="53228"/>
                  </a:lnTo>
                  <a:lnTo>
                    <a:pt x="25526" y="25526"/>
                  </a:lnTo>
                  <a:lnTo>
                    <a:pt x="53228" y="6848"/>
                  </a:lnTo>
                  <a:lnTo>
                    <a:pt x="87151" y="0"/>
                  </a:lnTo>
                  <a:lnTo>
                    <a:pt x="2912848" y="0"/>
                  </a:lnTo>
                  <a:lnTo>
                    <a:pt x="2961200" y="14642"/>
                  </a:lnTo>
                  <a:lnTo>
                    <a:pt x="2993365" y="53800"/>
                  </a:lnTo>
                  <a:lnTo>
                    <a:pt x="2999999" y="87151"/>
                  </a:lnTo>
                  <a:lnTo>
                    <a:pt x="2999999" y="435748"/>
                  </a:lnTo>
                  <a:lnTo>
                    <a:pt x="2993151" y="469671"/>
                  </a:lnTo>
                  <a:lnTo>
                    <a:pt x="2974473" y="497373"/>
                  </a:lnTo>
                  <a:lnTo>
                    <a:pt x="2946771" y="516051"/>
                  </a:lnTo>
                  <a:lnTo>
                    <a:pt x="2912848" y="522899"/>
                  </a:lnTo>
                  <a:lnTo>
                    <a:pt x="87151" y="522899"/>
                  </a:lnTo>
                  <a:lnTo>
                    <a:pt x="53228" y="516051"/>
                  </a:lnTo>
                  <a:lnTo>
                    <a:pt x="25526" y="497373"/>
                  </a:lnTo>
                  <a:lnTo>
                    <a:pt x="6848" y="469671"/>
                  </a:lnTo>
                  <a:lnTo>
                    <a:pt x="0" y="435748"/>
                  </a:lnTo>
                  <a:lnTo>
                    <a:pt x="0" y="87151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18"/>
          <p:cNvSpPr txBox="1"/>
          <p:nvPr/>
        </p:nvSpPr>
        <p:spPr>
          <a:xfrm>
            <a:off x="626275" y="4581597"/>
            <a:ext cx="2933065" cy="113538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71755">
              <a:lnSpc>
                <a:spcPts val="2590"/>
              </a:lnSpc>
              <a:spcBef>
                <a:spcPts val="425"/>
              </a:spcBef>
            </a:pPr>
            <a:r>
              <a:rPr sz="2400" spc="55" dirty="0">
                <a:solidFill>
                  <a:schemeClr val="accent1"/>
                </a:solidFill>
                <a:latin typeface="Microsoft Sans Serif"/>
                <a:cs typeface="Microsoft Sans Serif"/>
              </a:rPr>
              <a:t>Question</a:t>
            </a:r>
            <a:r>
              <a:rPr sz="2400" spc="-65" dirty="0">
                <a:solidFill>
                  <a:schemeClr val="accent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chemeClr val="accent1"/>
                </a:solidFill>
                <a:latin typeface="Microsoft Sans Serif"/>
                <a:cs typeface="Microsoft Sans Serif"/>
              </a:rPr>
              <a:t>answering: </a:t>
            </a:r>
            <a:r>
              <a:rPr sz="2400" spc="-625" dirty="0">
                <a:solidFill>
                  <a:schemeClr val="accent1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chemeClr val="accent1"/>
                </a:solidFill>
                <a:latin typeface="Microsoft Sans Serif"/>
                <a:cs typeface="Microsoft Sans Serif"/>
              </a:rPr>
              <a:t>chatbots</a:t>
            </a:r>
            <a:endParaRPr sz="2400" dirty="0">
              <a:solidFill>
                <a:schemeClr val="accent1"/>
              </a:solidFill>
              <a:latin typeface="Microsoft Sans Serif"/>
              <a:cs typeface="Microsoft Sans Serif"/>
            </a:endParaRPr>
          </a:p>
          <a:p>
            <a:pPr marL="293370">
              <a:lnSpc>
                <a:spcPct val="100000"/>
              </a:lnSpc>
              <a:spcBef>
                <a:spcPts val="1550"/>
              </a:spcBef>
            </a:pPr>
            <a:r>
              <a:rPr sz="1400" spc="15" dirty="0">
                <a:solidFill>
                  <a:schemeClr val="accent1"/>
                </a:solidFill>
                <a:latin typeface="Microsoft Sans Serif"/>
                <a:cs typeface="Microsoft Sans Serif"/>
              </a:rPr>
              <a:t>What’s</a:t>
            </a:r>
            <a:r>
              <a:rPr sz="1400" spc="-10" dirty="0">
                <a:solidFill>
                  <a:schemeClr val="accent1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chemeClr val="accent1"/>
                </a:solidFill>
                <a:latin typeface="Microsoft Sans Serif"/>
                <a:cs typeface="Microsoft Sans Serif"/>
              </a:rPr>
              <a:t>the</a:t>
            </a:r>
            <a:r>
              <a:rPr sz="1400" spc="-10" dirty="0">
                <a:solidFill>
                  <a:schemeClr val="accent1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chemeClr val="accent1"/>
                </a:solidFill>
                <a:latin typeface="Microsoft Sans Serif"/>
                <a:cs typeface="Microsoft Sans Serif"/>
              </a:rPr>
              <a:t>best</a:t>
            </a:r>
            <a:r>
              <a:rPr sz="1400" spc="-5" dirty="0">
                <a:solidFill>
                  <a:schemeClr val="accent1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chemeClr val="accent1"/>
                </a:solidFill>
                <a:latin typeface="Microsoft Sans Serif"/>
                <a:cs typeface="Microsoft Sans Serif"/>
              </a:rPr>
              <a:t>sciﬁ</a:t>
            </a:r>
            <a:r>
              <a:rPr sz="1400" spc="-10" dirty="0">
                <a:solidFill>
                  <a:schemeClr val="accent1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chemeClr val="accent1"/>
                </a:solidFill>
                <a:latin typeface="Microsoft Sans Serif"/>
                <a:cs typeface="Microsoft Sans Serif"/>
              </a:rPr>
              <a:t>book</a:t>
            </a:r>
            <a:r>
              <a:rPr sz="1400" spc="-5" dirty="0">
                <a:solidFill>
                  <a:schemeClr val="accent1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chemeClr val="accent1"/>
                </a:solidFill>
                <a:latin typeface="Microsoft Sans Serif"/>
                <a:cs typeface="Microsoft Sans Serif"/>
              </a:rPr>
              <a:t>ever?</a:t>
            </a:r>
          </a:p>
        </p:txBody>
      </p:sp>
      <p:grpSp>
        <p:nvGrpSpPr>
          <p:cNvPr id="29" name="object 19"/>
          <p:cNvGrpSpPr/>
          <p:nvPr/>
        </p:nvGrpSpPr>
        <p:grpSpPr>
          <a:xfrm>
            <a:off x="4856262" y="5184412"/>
            <a:ext cx="2476500" cy="836930"/>
            <a:chOff x="4856262" y="5184412"/>
            <a:chExt cx="2476500" cy="836930"/>
          </a:xfrm>
        </p:grpSpPr>
        <p:sp>
          <p:nvSpPr>
            <p:cNvPr id="30" name="object 20"/>
            <p:cNvSpPr/>
            <p:nvPr/>
          </p:nvSpPr>
          <p:spPr>
            <a:xfrm>
              <a:off x="4861024" y="5189175"/>
              <a:ext cx="2466975" cy="827405"/>
            </a:xfrm>
            <a:custGeom>
              <a:avLst/>
              <a:gdLst/>
              <a:ahLst/>
              <a:cxnLst/>
              <a:rect l="l" t="t" r="r" b="b"/>
              <a:pathLst>
                <a:path w="2466975" h="827404">
                  <a:moveTo>
                    <a:pt x="2329096" y="826799"/>
                  </a:moveTo>
                  <a:lnTo>
                    <a:pt x="137802" y="826799"/>
                  </a:lnTo>
                  <a:lnTo>
                    <a:pt x="94246" y="819774"/>
                  </a:lnTo>
                  <a:lnTo>
                    <a:pt x="56418" y="800212"/>
                  </a:lnTo>
                  <a:lnTo>
                    <a:pt x="26587" y="770381"/>
                  </a:lnTo>
                  <a:lnTo>
                    <a:pt x="7025" y="732553"/>
                  </a:lnTo>
                  <a:lnTo>
                    <a:pt x="0" y="688997"/>
                  </a:lnTo>
                  <a:lnTo>
                    <a:pt x="0" y="137802"/>
                  </a:lnTo>
                  <a:lnTo>
                    <a:pt x="7025" y="94246"/>
                  </a:lnTo>
                  <a:lnTo>
                    <a:pt x="26587" y="56418"/>
                  </a:lnTo>
                  <a:lnTo>
                    <a:pt x="56418" y="26587"/>
                  </a:lnTo>
                  <a:lnTo>
                    <a:pt x="94246" y="7025"/>
                  </a:lnTo>
                  <a:lnTo>
                    <a:pt x="137802" y="0"/>
                  </a:lnTo>
                  <a:lnTo>
                    <a:pt x="2329096" y="0"/>
                  </a:lnTo>
                  <a:lnTo>
                    <a:pt x="2381831" y="10489"/>
                  </a:lnTo>
                  <a:lnTo>
                    <a:pt x="2426538" y="40361"/>
                  </a:lnTo>
                  <a:lnTo>
                    <a:pt x="2456410" y="85067"/>
                  </a:lnTo>
                  <a:lnTo>
                    <a:pt x="2466899" y="137802"/>
                  </a:lnTo>
                  <a:lnTo>
                    <a:pt x="2466899" y="688997"/>
                  </a:lnTo>
                  <a:lnTo>
                    <a:pt x="2459874" y="732553"/>
                  </a:lnTo>
                  <a:lnTo>
                    <a:pt x="2440312" y="770381"/>
                  </a:lnTo>
                  <a:lnTo>
                    <a:pt x="2410481" y="800212"/>
                  </a:lnTo>
                  <a:lnTo>
                    <a:pt x="2372653" y="819774"/>
                  </a:lnTo>
                  <a:lnTo>
                    <a:pt x="2329096" y="826799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1"/>
            <p:cNvSpPr/>
            <p:nvPr/>
          </p:nvSpPr>
          <p:spPr>
            <a:xfrm>
              <a:off x="4861024" y="5189175"/>
              <a:ext cx="2466975" cy="827405"/>
            </a:xfrm>
            <a:custGeom>
              <a:avLst/>
              <a:gdLst/>
              <a:ahLst/>
              <a:cxnLst/>
              <a:rect l="l" t="t" r="r" b="b"/>
              <a:pathLst>
                <a:path w="2466975" h="827404">
                  <a:moveTo>
                    <a:pt x="0" y="137802"/>
                  </a:moveTo>
                  <a:lnTo>
                    <a:pt x="7025" y="94246"/>
                  </a:lnTo>
                  <a:lnTo>
                    <a:pt x="26587" y="56418"/>
                  </a:lnTo>
                  <a:lnTo>
                    <a:pt x="56418" y="26587"/>
                  </a:lnTo>
                  <a:lnTo>
                    <a:pt x="94246" y="7025"/>
                  </a:lnTo>
                  <a:lnTo>
                    <a:pt x="137802" y="0"/>
                  </a:lnTo>
                  <a:lnTo>
                    <a:pt x="2329096" y="0"/>
                  </a:lnTo>
                  <a:lnTo>
                    <a:pt x="2381831" y="10489"/>
                  </a:lnTo>
                  <a:lnTo>
                    <a:pt x="2426538" y="40361"/>
                  </a:lnTo>
                  <a:lnTo>
                    <a:pt x="2456410" y="85067"/>
                  </a:lnTo>
                  <a:lnTo>
                    <a:pt x="2466899" y="137802"/>
                  </a:lnTo>
                  <a:lnTo>
                    <a:pt x="2466899" y="688997"/>
                  </a:lnTo>
                  <a:lnTo>
                    <a:pt x="2459874" y="732553"/>
                  </a:lnTo>
                  <a:lnTo>
                    <a:pt x="2440312" y="770381"/>
                  </a:lnTo>
                  <a:lnTo>
                    <a:pt x="2410481" y="800212"/>
                  </a:lnTo>
                  <a:lnTo>
                    <a:pt x="2372653" y="819774"/>
                  </a:lnTo>
                  <a:lnTo>
                    <a:pt x="2329096" y="826799"/>
                  </a:lnTo>
                  <a:lnTo>
                    <a:pt x="137802" y="826799"/>
                  </a:lnTo>
                  <a:lnTo>
                    <a:pt x="94246" y="819774"/>
                  </a:lnTo>
                  <a:lnTo>
                    <a:pt x="56418" y="800212"/>
                  </a:lnTo>
                  <a:lnTo>
                    <a:pt x="26587" y="770381"/>
                  </a:lnTo>
                  <a:lnTo>
                    <a:pt x="7025" y="732553"/>
                  </a:lnTo>
                  <a:lnTo>
                    <a:pt x="0" y="688997"/>
                  </a:lnTo>
                  <a:lnTo>
                    <a:pt x="0" y="137802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22"/>
          <p:cNvSpPr txBox="1"/>
          <p:nvPr/>
        </p:nvSpPr>
        <p:spPr>
          <a:xfrm>
            <a:off x="3795862" y="5268438"/>
            <a:ext cx="3326129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  <a:tabLst>
                <a:tab pos="1049655" algn="l"/>
                <a:tab pos="1190625" algn="l"/>
              </a:tabLst>
            </a:pPr>
            <a:r>
              <a:rPr sz="1400" u="sng" dirty="0">
                <a:uFill>
                  <a:solidFill>
                    <a:srgbClr val="FF5F46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45" dirty="0">
                <a:latin typeface="Microsoft Sans Serif"/>
                <a:cs typeface="Microsoft Sans Serif"/>
              </a:rPr>
              <a:t>It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10" dirty="0">
                <a:latin typeface="Microsoft Sans Serif"/>
                <a:cs typeface="Microsoft Sans Serif"/>
              </a:rPr>
              <a:t>really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depends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on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30" dirty="0">
                <a:latin typeface="Microsoft Sans Serif"/>
                <a:cs typeface="Microsoft Sans Serif"/>
              </a:rPr>
              <a:t>your</a:t>
            </a:r>
            <a:endParaRPr sz="1400" dirty="0">
              <a:latin typeface="Microsoft Sans Serif"/>
              <a:cs typeface="Microsoft Sans Serif"/>
            </a:endParaRPr>
          </a:p>
          <a:p>
            <a:pPr marL="1190625" marR="5080">
              <a:lnSpc>
                <a:spcPts val="1650"/>
              </a:lnSpc>
              <a:spcBef>
                <a:spcPts val="65"/>
              </a:spcBef>
            </a:pPr>
            <a:r>
              <a:rPr sz="1400" spc="20" dirty="0">
                <a:latin typeface="Microsoft Sans Serif"/>
                <a:cs typeface="Microsoft Sans Serif"/>
              </a:rPr>
              <a:t>preferences.</a:t>
            </a:r>
            <a:r>
              <a:rPr sz="1400" spc="355" dirty="0">
                <a:latin typeface="Microsoft Sans Serif"/>
                <a:cs typeface="Microsoft Sans Serif"/>
              </a:rPr>
              <a:t> </a:t>
            </a:r>
            <a:r>
              <a:rPr sz="1400" spc="5" dirty="0">
                <a:latin typeface="Microsoft Sans Serif"/>
                <a:cs typeface="Microsoft Sans Serif"/>
              </a:rPr>
              <a:t>Some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65" dirty="0">
                <a:latin typeface="Microsoft Sans Serif"/>
                <a:cs typeface="Microsoft Sans Serif"/>
              </a:rPr>
              <a:t>of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65" dirty="0">
                <a:latin typeface="Microsoft Sans Serif"/>
                <a:cs typeface="Microsoft Sans Serif"/>
              </a:rPr>
              <a:t>the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90" dirty="0">
                <a:latin typeface="Microsoft Sans Serif"/>
                <a:cs typeface="Microsoft Sans Serif"/>
              </a:rPr>
              <a:t>top-rated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20" dirty="0">
                <a:latin typeface="Microsoft Sans Serif"/>
                <a:cs typeface="Microsoft Sans Serif"/>
              </a:rPr>
              <a:t>ones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30" dirty="0">
                <a:latin typeface="Microsoft Sans Serif"/>
                <a:cs typeface="Microsoft Sans Serif"/>
              </a:rPr>
              <a:t>include…</a:t>
            </a:r>
            <a:endParaRPr sz="1400" dirty="0">
              <a:latin typeface="Microsoft Sans Serif"/>
              <a:cs typeface="Microsoft Sans Serif"/>
            </a:endParaRPr>
          </a:p>
        </p:txBody>
      </p:sp>
      <p:grpSp>
        <p:nvGrpSpPr>
          <p:cNvPr id="33" name="object 23"/>
          <p:cNvGrpSpPr/>
          <p:nvPr/>
        </p:nvGrpSpPr>
        <p:grpSpPr>
          <a:xfrm>
            <a:off x="4799050" y="5582079"/>
            <a:ext cx="53340" cy="41275"/>
            <a:chOff x="4799050" y="5582079"/>
            <a:chExt cx="53340" cy="41275"/>
          </a:xfrm>
        </p:grpSpPr>
        <p:sp>
          <p:nvSpPr>
            <p:cNvPr id="34" name="object 24"/>
            <p:cNvSpPr/>
            <p:nvPr/>
          </p:nvSpPr>
          <p:spPr>
            <a:xfrm>
              <a:off x="4803812" y="55868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5"/>
            <p:cNvSpPr/>
            <p:nvPr/>
          </p:nvSpPr>
          <p:spPr>
            <a:xfrm>
              <a:off x="4803812" y="55868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26"/>
          <p:cNvGrpSpPr/>
          <p:nvPr/>
        </p:nvGrpSpPr>
        <p:grpSpPr>
          <a:xfrm>
            <a:off x="727625" y="3592674"/>
            <a:ext cx="2921000" cy="532765"/>
            <a:chOff x="727625" y="3592674"/>
            <a:chExt cx="2921000" cy="532765"/>
          </a:xfrm>
        </p:grpSpPr>
        <p:sp>
          <p:nvSpPr>
            <p:cNvPr id="37" name="object 27"/>
            <p:cNvSpPr/>
            <p:nvPr/>
          </p:nvSpPr>
          <p:spPr>
            <a:xfrm>
              <a:off x="732387" y="3597437"/>
              <a:ext cx="2911475" cy="523240"/>
            </a:xfrm>
            <a:custGeom>
              <a:avLst/>
              <a:gdLst/>
              <a:ahLst/>
              <a:cxnLst/>
              <a:rect l="l" t="t" r="r" b="b"/>
              <a:pathLst>
                <a:path w="2911475" h="523239">
                  <a:moveTo>
                    <a:pt x="2823748" y="522899"/>
                  </a:moveTo>
                  <a:lnTo>
                    <a:pt x="87151" y="522899"/>
                  </a:lnTo>
                  <a:lnTo>
                    <a:pt x="53228" y="516051"/>
                  </a:lnTo>
                  <a:lnTo>
                    <a:pt x="25526" y="497373"/>
                  </a:lnTo>
                  <a:lnTo>
                    <a:pt x="6848" y="469671"/>
                  </a:lnTo>
                  <a:lnTo>
                    <a:pt x="0" y="435748"/>
                  </a:lnTo>
                  <a:lnTo>
                    <a:pt x="0" y="87151"/>
                  </a:lnTo>
                  <a:lnTo>
                    <a:pt x="6848" y="53228"/>
                  </a:lnTo>
                  <a:lnTo>
                    <a:pt x="25526" y="25526"/>
                  </a:lnTo>
                  <a:lnTo>
                    <a:pt x="53228" y="6848"/>
                  </a:lnTo>
                  <a:lnTo>
                    <a:pt x="87151" y="0"/>
                  </a:lnTo>
                  <a:lnTo>
                    <a:pt x="2823748" y="0"/>
                  </a:lnTo>
                  <a:lnTo>
                    <a:pt x="2872100" y="14642"/>
                  </a:lnTo>
                  <a:lnTo>
                    <a:pt x="2904265" y="53800"/>
                  </a:lnTo>
                  <a:lnTo>
                    <a:pt x="2910899" y="87151"/>
                  </a:lnTo>
                  <a:lnTo>
                    <a:pt x="2910899" y="435748"/>
                  </a:lnTo>
                  <a:lnTo>
                    <a:pt x="2904051" y="469671"/>
                  </a:lnTo>
                  <a:lnTo>
                    <a:pt x="2885373" y="497373"/>
                  </a:lnTo>
                  <a:lnTo>
                    <a:pt x="2857671" y="516051"/>
                  </a:lnTo>
                  <a:lnTo>
                    <a:pt x="2823748" y="522899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8"/>
            <p:cNvSpPr/>
            <p:nvPr/>
          </p:nvSpPr>
          <p:spPr>
            <a:xfrm>
              <a:off x="732387" y="3597437"/>
              <a:ext cx="2911475" cy="523240"/>
            </a:xfrm>
            <a:custGeom>
              <a:avLst/>
              <a:gdLst/>
              <a:ahLst/>
              <a:cxnLst/>
              <a:rect l="l" t="t" r="r" b="b"/>
              <a:pathLst>
                <a:path w="2911475" h="523239">
                  <a:moveTo>
                    <a:pt x="0" y="87151"/>
                  </a:moveTo>
                  <a:lnTo>
                    <a:pt x="6848" y="53228"/>
                  </a:lnTo>
                  <a:lnTo>
                    <a:pt x="25526" y="25526"/>
                  </a:lnTo>
                  <a:lnTo>
                    <a:pt x="53228" y="6848"/>
                  </a:lnTo>
                  <a:lnTo>
                    <a:pt x="87151" y="0"/>
                  </a:lnTo>
                  <a:lnTo>
                    <a:pt x="2823748" y="0"/>
                  </a:lnTo>
                  <a:lnTo>
                    <a:pt x="2872100" y="14642"/>
                  </a:lnTo>
                  <a:lnTo>
                    <a:pt x="2904265" y="53800"/>
                  </a:lnTo>
                  <a:lnTo>
                    <a:pt x="2910899" y="87151"/>
                  </a:lnTo>
                  <a:lnTo>
                    <a:pt x="2910899" y="435748"/>
                  </a:lnTo>
                  <a:lnTo>
                    <a:pt x="2904051" y="469671"/>
                  </a:lnTo>
                  <a:lnTo>
                    <a:pt x="2885373" y="497373"/>
                  </a:lnTo>
                  <a:lnTo>
                    <a:pt x="2857671" y="516051"/>
                  </a:lnTo>
                  <a:lnTo>
                    <a:pt x="2823748" y="522899"/>
                  </a:lnTo>
                  <a:lnTo>
                    <a:pt x="87151" y="522899"/>
                  </a:lnTo>
                  <a:lnTo>
                    <a:pt x="53228" y="516051"/>
                  </a:lnTo>
                  <a:lnTo>
                    <a:pt x="25526" y="497373"/>
                  </a:lnTo>
                  <a:lnTo>
                    <a:pt x="6848" y="469671"/>
                  </a:lnTo>
                  <a:lnTo>
                    <a:pt x="0" y="435748"/>
                  </a:lnTo>
                  <a:lnTo>
                    <a:pt x="0" y="87151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29"/>
          <p:cNvSpPr txBox="1"/>
          <p:nvPr/>
        </p:nvSpPr>
        <p:spPr>
          <a:xfrm>
            <a:off x="626275" y="3058797"/>
            <a:ext cx="1564005" cy="91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solidFill>
                  <a:schemeClr val="accent1"/>
                </a:solidFill>
                <a:latin typeface="Microsoft Sans Serif"/>
                <a:cs typeface="Microsoft Sans Serif"/>
              </a:rPr>
              <a:t>Translation</a:t>
            </a:r>
            <a:endParaRPr sz="2400" dirty="0">
              <a:solidFill>
                <a:schemeClr val="accent1"/>
              </a:solidFill>
              <a:latin typeface="Microsoft Sans Serif"/>
              <a:cs typeface="Microsoft Sans Serif"/>
            </a:endParaRPr>
          </a:p>
          <a:p>
            <a:pPr marL="217170">
              <a:lnSpc>
                <a:spcPct val="100000"/>
              </a:lnSpc>
              <a:spcBef>
                <a:spcPts val="2435"/>
              </a:spcBef>
            </a:pPr>
            <a:r>
              <a:rPr sz="1400" spc="-65" dirty="0">
                <a:solidFill>
                  <a:schemeClr val="accent1"/>
                </a:solidFill>
                <a:latin typeface="Microsoft Sans Serif"/>
                <a:cs typeface="Microsoft Sans Serif"/>
              </a:rPr>
              <a:t>I</a:t>
            </a:r>
            <a:r>
              <a:rPr sz="1400" spc="-20" dirty="0">
                <a:solidFill>
                  <a:schemeClr val="accent1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chemeClr val="accent1"/>
                </a:solidFill>
                <a:latin typeface="Microsoft Sans Serif"/>
                <a:cs typeface="Microsoft Sans Serif"/>
              </a:rPr>
              <a:t>like</a:t>
            </a:r>
            <a:r>
              <a:rPr sz="1400" spc="-15" dirty="0">
                <a:solidFill>
                  <a:schemeClr val="accent1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chemeClr val="accent1"/>
                </a:solidFill>
                <a:latin typeface="Microsoft Sans Serif"/>
                <a:cs typeface="Microsoft Sans Serif"/>
              </a:rPr>
              <a:t>this</a:t>
            </a:r>
            <a:r>
              <a:rPr sz="1400" spc="-15" dirty="0">
                <a:solidFill>
                  <a:schemeClr val="accent1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chemeClr val="accent1"/>
                </a:solidFill>
                <a:latin typeface="Microsoft Sans Serif"/>
                <a:cs typeface="Microsoft Sans Serif"/>
              </a:rPr>
              <a:t>book.</a:t>
            </a:r>
            <a:endParaRPr sz="1400" dirty="0">
              <a:solidFill>
                <a:schemeClr val="accent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40" name="object 30"/>
          <p:cNvGrpSpPr/>
          <p:nvPr/>
        </p:nvGrpSpPr>
        <p:grpSpPr>
          <a:xfrm>
            <a:off x="4786850" y="3592687"/>
            <a:ext cx="2035175" cy="532765"/>
            <a:chOff x="4786850" y="3592687"/>
            <a:chExt cx="2035175" cy="532765"/>
          </a:xfrm>
        </p:grpSpPr>
        <p:sp>
          <p:nvSpPr>
            <p:cNvPr id="41" name="object 31"/>
            <p:cNvSpPr/>
            <p:nvPr/>
          </p:nvSpPr>
          <p:spPr>
            <a:xfrm>
              <a:off x="4791612" y="3597449"/>
              <a:ext cx="2025650" cy="523240"/>
            </a:xfrm>
            <a:custGeom>
              <a:avLst/>
              <a:gdLst/>
              <a:ahLst/>
              <a:cxnLst/>
              <a:rect l="l" t="t" r="r" b="b"/>
              <a:pathLst>
                <a:path w="2025650" h="523239">
                  <a:moveTo>
                    <a:pt x="1938148" y="522899"/>
                  </a:moveTo>
                  <a:lnTo>
                    <a:pt x="87151" y="522899"/>
                  </a:lnTo>
                  <a:lnTo>
                    <a:pt x="53228" y="516051"/>
                  </a:lnTo>
                  <a:lnTo>
                    <a:pt x="25526" y="497373"/>
                  </a:lnTo>
                  <a:lnTo>
                    <a:pt x="6848" y="469671"/>
                  </a:lnTo>
                  <a:lnTo>
                    <a:pt x="0" y="435748"/>
                  </a:lnTo>
                  <a:lnTo>
                    <a:pt x="0" y="87151"/>
                  </a:lnTo>
                  <a:lnTo>
                    <a:pt x="6848" y="53228"/>
                  </a:lnTo>
                  <a:lnTo>
                    <a:pt x="25526" y="25526"/>
                  </a:lnTo>
                  <a:lnTo>
                    <a:pt x="53228" y="6848"/>
                  </a:lnTo>
                  <a:lnTo>
                    <a:pt x="87151" y="0"/>
                  </a:lnTo>
                  <a:lnTo>
                    <a:pt x="1938148" y="0"/>
                  </a:lnTo>
                  <a:lnTo>
                    <a:pt x="1986500" y="14642"/>
                  </a:lnTo>
                  <a:lnTo>
                    <a:pt x="2018666" y="53800"/>
                  </a:lnTo>
                  <a:lnTo>
                    <a:pt x="2025299" y="87151"/>
                  </a:lnTo>
                  <a:lnTo>
                    <a:pt x="2025299" y="435748"/>
                  </a:lnTo>
                  <a:lnTo>
                    <a:pt x="2018451" y="469671"/>
                  </a:lnTo>
                  <a:lnTo>
                    <a:pt x="1999773" y="497373"/>
                  </a:lnTo>
                  <a:lnTo>
                    <a:pt x="1972071" y="516051"/>
                  </a:lnTo>
                  <a:lnTo>
                    <a:pt x="1938148" y="522899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2"/>
            <p:cNvSpPr/>
            <p:nvPr/>
          </p:nvSpPr>
          <p:spPr>
            <a:xfrm>
              <a:off x="4791612" y="3597449"/>
              <a:ext cx="2025650" cy="523240"/>
            </a:xfrm>
            <a:custGeom>
              <a:avLst/>
              <a:gdLst/>
              <a:ahLst/>
              <a:cxnLst/>
              <a:rect l="l" t="t" r="r" b="b"/>
              <a:pathLst>
                <a:path w="2025650" h="523239">
                  <a:moveTo>
                    <a:pt x="0" y="87151"/>
                  </a:moveTo>
                  <a:lnTo>
                    <a:pt x="6848" y="53228"/>
                  </a:lnTo>
                  <a:lnTo>
                    <a:pt x="25526" y="25526"/>
                  </a:lnTo>
                  <a:lnTo>
                    <a:pt x="53228" y="6848"/>
                  </a:lnTo>
                  <a:lnTo>
                    <a:pt x="87151" y="0"/>
                  </a:lnTo>
                  <a:lnTo>
                    <a:pt x="1938148" y="0"/>
                  </a:lnTo>
                  <a:lnTo>
                    <a:pt x="1986500" y="14642"/>
                  </a:lnTo>
                  <a:lnTo>
                    <a:pt x="2018666" y="53800"/>
                  </a:lnTo>
                  <a:lnTo>
                    <a:pt x="2025299" y="87151"/>
                  </a:lnTo>
                  <a:lnTo>
                    <a:pt x="2025299" y="435748"/>
                  </a:lnTo>
                  <a:lnTo>
                    <a:pt x="2018451" y="469671"/>
                  </a:lnTo>
                  <a:lnTo>
                    <a:pt x="1999773" y="497373"/>
                  </a:lnTo>
                  <a:lnTo>
                    <a:pt x="1972071" y="516051"/>
                  </a:lnTo>
                  <a:lnTo>
                    <a:pt x="1938148" y="522899"/>
                  </a:lnTo>
                  <a:lnTo>
                    <a:pt x="87151" y="522899"/>
                  </a:lnTo>
                  <a:lnTo>
                    <a:pt x="53228" y="516051"/>
                  </a:lnTo>
                  <a:lnTo>
                    <a:pt x="25526" y="497373"/>
                  </a:lnTo>
                  <a:lnTo>
                    <a:pt x="6848" y="469671"/>
                  </a:lnTo>
                  <a:lnTo>
                    <a:pt x="0" y="435748"/>
                  </a:lnTo>
                  <a:lnTo>
                    <a:pt x="0" y="87151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33"/>
          <p:cNvSpPr txBox="1"/>
          <p:nvPr/>
        </p:nvSpPr>
        <p:spPr>
          <a:xfrm>
            <a:off x="4890163" y="3734313"/>
            <a:ext cx="1623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latin typeface="Microsoft Sans Serif"/>
                <a:cs typeface="Microsoft Sans Serif"/>
              </a:rPr>
              <a:t>Me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25" dirty="0">
                <a:latin typeface="Microsoft Sans Serif"/>
                <a:cs typeface="Microsoft Sans Serif"/>
              </a:rPr>
              <a:t>gusta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este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10" dirty="0">
                <a:latin typeface="Microsoft Sans Serif"/>
                <a:cs typeface="Microsoft Sans Serif"/>
              </a:rPr>
              <a:t>libro.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44" name="object 34"/>
          <p:cNvGrpSpPr/>
          <p:nvPr/>
        </p:nvGrpSpPr>
        <p:grpSpPr>
          <a:xfrm>
            <a:off x="3643287" y="3838392"/>
            <a:ext cx="1139825" cy="41275"/>
            <a:chOff x="3643287" y="3838392"/>
            <a:chExt cx="1139825" cy="41275"/>
          </a:xfrm>
        </p:grpSpPr>
        <p:sp>
          <p:nvSpPr>
            <p:cNvPr id="45" name="object 35"/>
            <p:cNvSpPr/>
            <p:nvPr/>
          </p:nvSpPr>
          <p:spPr>
            <a:xfrm>
              <a:off x="3643287" y="3858887"/>
              <a:ext cx="1091565" cy="0"/>
            </a:xfrm>
            <a:custGeom>
              <a:avLst/>
              <a:gdLst/>
              <a:ahLst/>
              <a:cxnLst/>
              <a:rect l="l" t="t" r="r" b="b"/>
              <a:pathLst>
                <a:path w="1091564">
                  <a:moveTo>
                    <a:pt x="0" y="0"/>
                  </a:moveTo>
                  <a:lnTo>
                    <a:pt x="1091249" y="0"/>
                  </a:lnTo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6"/>
            <p:cNvSpPr/>
            <p:nvPr/>
          </p:nvSpPr>
          <p:spPr>
            <a:xfrm>
              <a:off x="4734537" y="384315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37"/>
            <p:cNvSpPr/>
            <p:nvPr/>
          </p:nvSpPr>
          <p:spPr>
            <a:xfrm>
              <a:off x="4734537" y="384315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38"/>
          <p:cNvSpPr txBox="1"/>
          <p:nvPr/>
        </p:nvSpPr>
        <p:spPr>
          <a:xfrm>
            <a:off x="533887" y="1454447"/>
            <a:ext cx="5096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Sentiment</a:t>
            </a:r>
            <a:r>
              <a:rPr sz="24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analysis:</a:t>
            </a:r>
            <a:r>
              <a:rPr sz="24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30" dirty="0">
                <a:solidFill>
                  <a:schemeClr val="bg1"/>
                </a:solidFill>
                <a:latin typeface="Microsoft Sans Serif"/>
                <a:cs typeface="Microsoft Sans Serif"/>
              </a:rPr>
              <a:t>product</a:t>
            </a:r>
            <a:r>
              <a:rPr sz="24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chemeClr val="bg1"/>
                </a:solidFill>
                <a:latin typeface="Microsoft Sans Serif"/>
                <a:cs typeface="Microsoft Sans Serif"/>
              </a:rPr>
              <a:t>reviews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49" name="object 45"/>
          <p:cNvSpPr txBox="1">
            <a:spLocks/>
          </p:cNvSpPr>
          <p:nvPr/>
        </p:nvSpPr>
        <p:spPr>
          <a:xfrm>
            <a:off x="748160" y="6458629"/>
            <a:ext cx="281876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pc="50" dirty="0" smtClean="0"/>
              <a:t>©2023</a:t>
            </a:r>
            <a:r>
              <a:rPr lang="en-US" spc="-5" dirty="0" smtClean="0"/>
              <a:t> </a:t>
            </a:r>
            <a:r>
              <a:rPr lang="en-US" spc="20" dirty="0" err="1" smtClean="0"/>
              <a:t>Databricks</a:t>
            </a:r>
            <a:r>
              <a:rPr lang="en-US" spc="-5" dirty="0" smtClean="0"/>
              <a:t> </a:t>
            </a:r>
            <a:r>
              <a:rPr lang="en-US" spc="-10" dirty="0" smtClean="0"/>
              <a:t>Inc.</a:t>
            </a:r>
            <a:r>
              <a:rPr lang="en-US" spc="-5" dirty="0" smtClean="0"/>
              <a:t> </a:t>
            </a:r>
            <a:r>
              <a:rPr lang="en-US" spc="315" dirty="0" smtClean="0"/>
              <a:t>—</a:t>
            </a:r>
            <a:r>
              <a:rPr lang="en-US" spc="-5" dirty="0" smtClean="0"/>
              <a:t> All </a:t>
            </a:r>
            <a:r>
              <a:rPr lang="en-US" spc="30" dirty="0" smtClean="0"/>
              <a:t>rights</a:t>
            </a:r>
            <a:r>
              <a:rPr lang="en-US" dirty="0" smtClean="0"/>
              <a:t> </a:t>
            </a:r>
            <a:r>
              <a:rPr lang="en-US" spc="20" dirty="0" smtClean="0"/>
              <a:t>reserved</a:t>
            </a:r>
            <a:endParaRPr lang="en-US" spc="20" dirty="0"/>
          </a:p>
        </p:txBody>
      </p:sp>
      <p:sp>
        <p:nvSpPr>
          <p:cNvPr id="50" name="object 39"/>
          <p:cNvSpPr txBox="1"/>
          <p:nvPr/>
        </p:nvSpPr>
        <p:spPr>
          <a:xfrm>
            <a:off x="7763174" y="1358696"/>
            <a:ext cx="2843530" cy="1111885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2800" b="1" spc="100" dirty="0">
                <a:solidFill>
                  <a:schemeClr val="bg1"/>
                </a:solidFill>
                <a:latin typeface="Arial"/>
                <a:cs typeface="Arial"/>
              </a:rPr>
              <a:t>Other</a:t>
            </a:r>
            <a:r>
              <a:rPr sz="2800" b="1" spc="-1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800" b="1" spc="25" dirty="0">
                <a:solidFill>
                  <a:schemeClr val="bg1"/>
                </a:solidFill>
                <a:latin typeface="Arial"/>
                <a:cs typeface="Arial"/>
              </a:rPr>
              <a:t>use</a:t>
            </a:r>
            <a:r>
              <a:rPr sz="2800" b="1" spc="-1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800" b="1" spc="40" dirty="0">
                <a:solidFill>
                  <a:schemeClr val="bg1"/>
                </a:solidFill>
                <a:latin typeface="Arial"/>
                <a:cs typeface="Arial"/>
              </a:rPr>
              <a:t>cases</a:t>
            </a:r>
            <a:endParaRPr sz="2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2200" b="1" spc="55" dirty="0">
                <a:solidFill>
                  <a:schemeClr val="bg1"/>
                </a:solidFill>
                <a:latin typeface="Arial"/>
                <a:cs typeface="Arial"/>
              </a:rPr>
              <a:t>Semantic</a:t>
            </a:r>
            <a:r>
              <a:rPr sz="2200" b="1" spc="-10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chemeClr val="bg1"/>
                </a:solidFill>
                <a:latin typeface="Arial"/>
                <a:cs typeface="Arial"/>
              </a:rPr>
              <a:t>similarity</a:t>
            </a:r>
            <a:endParaRPr sz="2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1" name="object 40"/>
          <p:cNvSpPr txBox="1"/>
          <p:nvPr/>
        </p:nvSpPr>
        <p:spPr>
          <a:xfrm>
            <a:off x="7909479" y="2523356"/>
            <a:ext cx="3284854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23215" algn="l"/>
                <a:tab pos="323850" algn="l"/>
              </a:tabLst>
            </a:pPr>
            <a:r>
              <a:rPr sz="18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Literature</a:t>
            </a:r>
            <a:r>
              <a:rPr sz="18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search.</a:t>
            </a:r>
            <a:endParaRPr sz="18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23215" indent="-311150">
              <a:lnSpc>
                <a:spcPct val="100000"/>
              </a:lnSpc>
              <a:buClr>
                <a:srgbClr val="1B5162"/>
              </a:buClr>
              <a:buChar char="•"/>
              <a:tabLst>
                <a:tab pos="323215" algn="l"/>
                <a:tab pos="323850" algn="l"/>
              </a:tabLst>
            </a:pPr>
            <a:r>
              <a:rPr sz="1800" spc="25" dirty="0">
                <a:solidFill>
                  <a:schemeClr val="bg1"/>
                </a:solidFill>
                <a:latin typeface="Microsoft Sans Serif"/>
                <a:cs typeface="Microsoft Sans Serif"/>
              </a:rPr>
              <a:t>Database</a:t>
            </a:r>
            <a:r>
              <a:rPr sz="18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25" dirty="0">
                <a:solidFill>
                  <a:schemeClr val="bg1"/>
                </a:solidFill>
                <a:latin typeface="Microsoft Sans Serif"/>
                <a:cs typeface="Microsoft Sans Serif"/>
              </a:rPr>
              <a:t>querying.</a:t>
            </a:r>
            <a:endParaRPr sz="18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23215" indent="-311150">
              <a:lnSpc>
                <a:spcPct val="100000"/>
              </a:lnSpc>
              <a:buClr>
                <a:srgbClr val="1B5162"/>
              </a:buClr>
              <a:buChar char="•"/>
              <a:tabLst>
                <a:tab pos="323215" algn="l"/>
                <a:tab pos="323850" algn="l"/>
              </a:tabLst>
            </a:pPr>
            <a:r>
              <a:rPr sz="1800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Question-Answer</a:t>
            </a:r>
            <a:r>
              <a:rPr sz="1800" spc="-6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chemeClr val="bg1"/>
                </a:solidFill>
                <a:latin typeface="Microsoft Sans Serif"/>
                <a:cs typeface="Microsoft Sans Serif"/>
              </a:rPr>
              <a:t>matching.</a:t>
            </a:r>
            <a:endParaRPr sz="18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2" name="object 41"/>
          <p:cNvSpPr txBox="1"/>
          <p:nvPr/>
        </p:nvSpPr>
        <p:spPr>
          <a:xfrm>
            <a:off x="7763174" y="3483983"/>
            <a:ext cx="20866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30" dirty="0">
                <a:solidFill>
                  <a:schemeClr val="bg1"/>
                </a:solidFill>
                <a:latin typeface="Arial"/>
                <a:cs typeface="Arial"/>
              </a:rPr>
              <a:t>Summarization</a:t>
            </a:r>
            <a:endParaRPr sz="2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object 42"/>
          <p:cNvSpPr txBox="1"/>
          <p:nvPr/>
        </p:nvSpPr>
        <p:spPr>
          <a:xfrm>
            <a:off x="7909479" y="3897495"/>
            <a:ext cx="32308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23215" algn="l"/>
                <a:tab pos="323850" algn="l"/>
              </a:tabLst>
            </a:pPr>
            <a:r>
              <a:rPr sz="1800" spc="15" dirty="0">
                <a:solidFill>
                  <a:schemeClr val="bg1"/>
                </a:solidFill>
                <a:latin typeface="Microsoft Sans Serif"/>
                <a:cs typeface="Microsoft Sans Serif"/>
              </a:rPr>
              <a:t>Clinical</a:t>
            </a:r>
            <a:r>
              <a:rPr sz="18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decision</a:t>
            </a:r>
            <a:r>
              <a:rPr sz="18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support.</a:t>
            </a:r>
            <a:endParaRPr sz="18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23215" indent="-311150">
              <a:lnSpc>
                <a:spcPct val="100000"/>
              </a:lnSpc>
              <a:buClr>
                <a:srgbClr val="1B5162"/>
              </a:buClr>
              <a:buChar char="•"/>
              <a:tabLst>
                <a:tab pos="323215" algn="l"/>
                <a:tab pos="323850" algn="l"/>
              </a:tabLst>
            </a:pPr>
            <a:r>
              <a:rPr sz="1800" dirty="0">
                <a:solidFill>
                  <a:schemeClr val="bg1"/>
                </a:solidFill>
                <a:latin typeface="Microsoft Sans Serif"/>
                <a:cs typeface="Microsoft Sans Serif"/>
              </a:rPr>
              <a:t>News</a:t>
            </a:r>
            <a:r>
              <a:rPr sz="18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article</a:t>
            </a:r>
            <a:r>
              <a:rPr sz="18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sentiments.</a:t>
            </a:r>
            <a:endParaRPr sz="18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23215" indent="-311150">
              <a:lnSpc>
                <a:spcPct val="100000"/>
              </a:lnSpc>
              <a:buClr>
                <a:srgbClr val="1B5162"/>
              </a:buClr>
              <a:buChar char="•"/>
              <a:tabLst>
                <a:tab pos="323215" algn="l"/>
                <a:tab pos="323850" algn="l"/>
              </a:tabLst>
            </a:pPr>
            <a:r>
              <a:rPr sz="18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Legal</a:t>
            </a:r>
            <a:r>
              <a:rPr sz="18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proceeding</a:t>
            </a:r>
            <a:r>
              <a:rPr sz="18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summary.</a:t>
            </a:r>
            <a:endParaRPr sz="18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bject 43"/>
          <p:cNvSpPr txBox="1"/>
          <p:nvPr/>
        </p:nvSpPr>
        <p:spPr>
          <a:xfrm>
            <a:off x="7763174" y="4858124"/>
            <a:ext cx="24968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10" dirty="0">
                <a:solidFill>
                  <a:schemeClr val="bg1"/>
                </a:solidFill>
                <a:latin typeface="Arial"/>
                <a:cs typeface="Arial"/>
              </a:rPr>
              <a:t>Text</a:t>
            </a:r>
            <a:r>
              <a:rPr sz="2200" b="1" spc="-15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chemeClr val="bg1"/>
                </a:solidFill>
                <a:latin typeface="Arial"/>
                <a:cs typeface="Arial"/>
              </a:rPr>
              <a:t>classiﬁcation</a:t>
            </a:r>
            <a:endParaRPr sz="2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5" name="object 44"/>
          <p:cNvSpPr txBox="1"/>
          <p:nvPr/>
        </p:nvSpPr>
        <p:spPr>
          <a:xfrm>
            <a:off x="7909479" y="5271636"/>
            <a:ext cx="3419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23215" algn="l"/>
                <a:tab pos="323850" algn="l"/>
              </a:tabLst>
            </a:pPr>
            <a:r>
              <a:rPr sz="1800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Customer</a:t>
            </a:r>
            <a:r>
              <a:rPr sz="18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chemeClr val="bg1"/>
                </a:solidFill>
                <a:latin typeface="Microsoft Sans Serif"/>
                <a:cs typeface="Microsoft Sans Serif"/>
              </a:rPr>
              <a:t>review</a:t>
            </a:r>
            <a:r>
              <a:rPr sz="18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sentiments.</a:t>
            </a:r>
            <a:endParaRPr sz="18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23215" indent="-311150">
              <a:lnSpc>
                <a:spcPct val="100000"/>
              </a:lnSpc>
              <a:buClr>
                <a:srgbClr val="1B5162"/>
              </a:buClr>
              <a:buChar char="•"/>
              <a:tabLst>
                <a:tab pos="323215" algn="l"/>
                <a:tab pos="323850" algn="l"/>
              </a:tabLst>
            </a:pPr>
            <a:r>
              <a:rPr sz="18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Genre/topic</a:t>
            </a:r>
            <a:r>
              <a:rPr sz="18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chemeClr val="bg1"/>
                </a:solidFill>
                <a:latin typeface="Microsoft Sans Serif"/>
                <a:cs typeface="Microsoft Sans Serif"/>
              </a:rPr>
              <a:t>classiﬁcation.</a:t>
            </a:r>
            <a:endParaRPr sz="18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127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72866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72866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72866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78805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78805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84745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84745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object 4"/>
          <p:cNvSpPr txBox="1">
            <a:spLocks/>
          </p:cNvSpPr>
          <p:nvPr/>
        </p:nvSpPr>
        <p:spPr>
          <a:xfrm>
            <a:off x="762858" y="405055"/>
            <a:ext cx="9729470" cy="1164421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620"/>
              </a:spcBef>
            </a:pPr>
            <a:r>
              <a:rPr lang="en-US" spc="170" dirty="0" smtClean="0">
                <a:solidFill>
                  <a:schemeClr val="bg1"/>
                </a:solidFill>
              </a:rPr>
              <a:t>Why</a:t>
            </a:r>
            <a:r>
              <a:rPr lang="en-US" spc="-250" dirty="0" smtClean="0">
                <a:solidFill>
                  <a:schemeClr val="bg1"/>
                </a:solidFill>
              </a:rPr>
              <a:t> </a:t>
            </a:r>
            <a:r>
              <a:rPr lang="en-US" spc="-25" dirty="0" smtClean="0">
                <a:solidFill>
                  <a:schemeClr val="bg1"/>
                </a:solidFill>
              </a:rPr>
              <a:t>are</a:t>
            </a:r>
            <a:r>
              <a:rPr lang="en-US" spc="-250" dirty="0" smtClean="0">
                <a:solidFill>
                  <a:schemeClr val="bg1"/>
                </a:solidFill>
              </a:rPr>
              <a:t> </a:t>
            </a:r>
            <a:r>
              <a:rPr lang="en-US" spc="35" dirty="0" smtClean="0">
                <a:solidFill>
                  <a:schemeClr val="bg1"/>
                </a:solidFill>
              </a:rPr>
              <a:t>vector</a:t>
            </a:r>
            <a:r>
              <a:rPr lang="en-US" spc="-245" dirty="0" smtClean="0">
                <a:solidFill>
                  <a:schemeClr val="bg1"/>
                </a:solidFill>
              </a:rPr>
              <a:t> </a:t>
            </a:r>
            <a:r>
              <a:rPr lang="en-US" spc="30" dirty="0" smtClean="0">
                <a:solidFill>
                  <a:schemeClr val="bg1"/>
                </a:solidFill>
              </a:rPr>
              <a:t>database</a:t>
            </a:r>
            <a:r>
              <a:rPr lang="en-US" spc="-250" dirty="0" smtClean="0">
                <a:solidFill>
                  <a:schemeClr val="bg1"/>
                </a:solidFill>
              </a:rPr>
              <a:t> </a:t>
            </a:r>
            <a:r>
              <a:rPr lang="en-US" spc="80" dirty="0" smtClean="0">
                <a:solidFill>
                  <a:schemeClr val="bg1"/>
                </a:solidFill>
              </a:rPr>
              <a:t>(VDBs)</a:t>
            </a:r>
            <a:r>
              <a:rPr lang="en-US" spc="-250" dirty="0" smtClean="0">
                <a:solidFill>
                  <a:schemeClr val="bg1"/>
                </a:solidFill>
              </a:rPr>
              <a:t> </a:t>
            </a:r>
            <a:r>
              <a:rPr lang="en-US" spc="-30" dirty="0" smtClean="0">
                <a:solidFill>
                  <a:schemeClr val="bg1"/>
                </a:solidFill>
              </a:rPr>
              <a:t>so</a:t>
            </a:r>
            <a:r>
              <a:rPr lang="en-US" spc="-245" dirty="0" smtClean="0">
                <a:solidFill>
                  <a:schemeClr val="bg1"/>
                </a:solidFill>
              </a:rPr>
              <a:t> </a:t>
            </a:r>
            <a:r>
              <a:rPr lang="en-US" spc="65" dirty="0" smtClean="0">
                <a:solidFill>
                  <a:schemeClr val="bg1"/>
                </a:solidFill>
              </a:rPr>
              <a:t>hot?</a:t>
            </a:r>
          </a:p>
          <a:p>
            <a:pPr marL="27940">
              <a:spcBef>
                <a:spcPts val="31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Query</a:t>
            </a:r>
            <a:r>
              <a:rPr lang="en-US" sz="2400" spc="-155" dirty="0" smtClean="0">
                <a:solidFill>
                  <a:schemeClr val="bg1"/>
                </a:solidFill>
              </a:rPr>
              <a:t> </a:t>
            </a:r>
            <a:r>
              <a:rPr lang="en-US" sz="2400" spc="-10" dirty="0" smtClean="0">
                <a:solidFill>
                  <a:schemeClr val="bg1"/>
                </a:solidFill>
              </a:rPr>
              <a:t>time</a:t>
            </a:r>
            <a:r>
              <a:rPr lang="en-US" sz="2400" spc="-155" dirty="0" smtClean="0">
                <a:solidFill>
                  <a:schemeClr val="bg1"/>
                </a:solidFill>
              </a:rPr>
              <a:t> </a:t>
            </a:r>
            <a:r>
              <a:rPr lang="en-US" sz="2400" spc="-20" dirty="0" smtClean="0">
                <a:solidFill>
                  <a:schemeClr val="bg1"/>
                </a:solidFill>
              </a:rPr>
              <a:t>and</a:t>
            </a:r>
            <a:r>
              <a:rPr lang="en-US" sz="2400" spc="-160" dirty="0" smtClean="0">
                <a:solidFill>
                  <a:schemeClr val="bg1"/>
                </a:solidFill>
              </a:rPr>
              <a:t> </a:t>
            </a:r>
            <a:r>
              <a:rPr lang="en-US" sz="2400" spc="-5" dirty="0" smtClean="0">
                <a:solidFill>
                  <a:schemeClr val="bg1"/>
                </a:solidFill>
              </a:rPr>
              <a:t>scalability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894284" y="1909068"/>
            <a:ext cx="5298440" cy="63114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marR="5080" indent="-338455">
              <a:lnSpc>
                <a:spcPct val="114999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Specialized,</a:t>
            </a:r>
            <a:r>
              <a:rPr sz="28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chemeClr val="bg1"/>
                </a:solidFill>
                <a:latin typeface="Microsoft Sans Serif"/>
                <a:cs typeface="Microsoft Sans Serif"/>
              </a:rPr>
              <a:t>full-ﬂedged</a:t>
            </a:r>
            <a:r>
              <a:rPr sz="28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databases </a:t>
            </a:r>
            <a:r>
              <a:rPr sz="2800" spc="-6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800" spc="90" dirty="0">
                <a:solidFill>
                  <a:schemeClr val="bg1"/>
                </a:solidFill>
                <a:latin typeface="Microsoft Sans Serif"/>
                <a:cs typeface="Microsoft Sans Serif"/>
              </a:rPr>
              <a:t>for</a:t>
            </a:r>
            <a:r>
              <a:rPr sz="28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800" spc="90" dirty="0">
                <a:solidFill>
                  <a:schemeClr val="bg1"/>
                </a:solidFill>
                <a:latin typeface="Microsoft Sans Serif"/>
                <a:cs typeface="Microsoft Sans Serif"/>
              </a:rPr>
              <a:t>unstructured</a:t>
            </a:r>
            <a:r>
              <a:rPr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800" spc="85" dirty="0">
                <a:solidFill>
                  <a:schemeClr val="bg1"/>
                </a:solidFill>
                <a:latin typeface="Microsoft Sans Serif"/>
                <a:cs typeface="Microsoft Sans Serif"/>
              </a:rPr>
              <a:t>data</a:t>
            </a:r>
            <a:endParaRPr sz="28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807720" marR="180975" lvl="1" indent="-320040">
              <a:lnSpc>
                <a:spcPct val="114999"/>
              </a:lnSpc>
              <a:spcBef>
                <a:spcPts val="85"/>
              </a:spcBef>
              <a:buClr>
                <a:srgbClr val="FFAB00"/>
              </a:buClr>
              <a:buChar char="•"/>
              <a:tabLst>
                <a:tab pos="807720" algn="l"/>
                <a:tab pos="808355" algn="l"/>
              </a:tabLst>
            </a:pPr>
            <a:r>
              <a:rPr sz="28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Inherit </a:t>
            </a:r>
            <a:r>
              <a:rPr sz="2800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database properties, </a:t>
            </a:r>
            <a:r>
              <a:rPr sz="2800" spc="-70" dirty="0">
                <a:solidFill>
                  <a:schemeClr val="bg1"/>
                </a:solidFill>
                <a:latin typeface="Microsoft Sans Serif"/>
                <a:cs typeface="Microsoft Sans Serif"/>
              </a:rPr>
              <a:t>i.e. </a:t>
            </a:r>
            <a:r>
              <a:rPr sz="2800" spc="-6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Create-Read-Update-Delete</a:t>
            </a:r>
            <a:r>
              <a:rPr sz="2800" spc="-6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chemeClr val="bg1"/>
                </a:solidFill>
                <a:latin typeface="Microsoft Sans Serif"/>
                <a:cs typeface="Microsoft Sans Serif"/>
              </a:rPr>
              <a:t>(CRUD)</a:t>
            </a:r>
            <a:endParaRPr sz="28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FFAB00"/>
              </a:buClr>
              <a:buFont typeface="Microsoft Sans Serif"/>
              <a:buChar char="•"/>
            </a:pPr>
            <a:endParaRPr sz="28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marR="634365" indent="-338455">
              <a:lnSpc>
                <a:spcPct val="114999"/>
              </a:lnSpc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sz="2800" spc="35" dirty="0">
                <a:solidFill>
                  <a:schemeClr val="bg1"/>
                </a:solidFill>
                <a:latin typeface="Microsoft Sans Serif"/>
                <a:cs typeface="Microsoft Sans Serif"/>
              </a:rPr>
              <a:t>Speed</a:t>
            </a:r>
            <a:r>
              <a:rPr sz="28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chemeClr val="bg1"/>
                </a:solidFill>
                <a:latin typeface="Microsoft Sans Serif"/>
                <a:cs typeface="Microsoft Sans Serif"/>
              </a:rPr>
              <a:t>up</a:t>
            </a:r>
            <a:r>
              <a:rPr sz="28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800" spc="90" dirty="0">
                <a:solidFill>
                  <a:schemeClr val="bg1"/>
                </a:solidFill>
                <a:latin typeface="Microsoft Sans Serif"/>
                <a:cs typeface="Microsoft Sans Serif"/>
              </a:rPr>
              <a:t>query</a:t>
            </a:r>
            <a:r>
              <a:rPr sz="28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8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search</a:t>
            </a:r>
            <a:r>
              <a:rPr sz="28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800" spc="90" dirty="0">
                <a:solidFill>
                  <a:schemeClr val="bg1"/>
                </a:solidFill>
                <a:latin typeface="Microsoft Sans Serif"/>
                <a:cs typeface="Microsoft Sans Serif"/>
              </a:rPr>
              <a:t>for</a:t>
            </a:r>
            <a:r>
              <a:rPr sz="28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chemeClr val="bg1"/>
                </a:solidFill>
                <a:latin typeface="Microsoft Sans Serif"/>
                <a:cs typeface="Microsoft Sans Serif"/>
              </a:rPr>
              <a:t>the </a:t>
            </a:r>
            <a:r>
              <a:rPr sz="2800" spc="-6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closest</a:t>
            </a:r>
            <a:r>
              <a:rPr sz="28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800" spc="80" dirty="0">
                <a:solidFill>
                  <a:schemeClr val="bg1"/>
                </a:solidFill>
                <a:latin typeface="Microsoft Sans Serif"/>
                <a:cs typeface="Microsoft Sans Serif"/>
              </a:rPr>
              <a:t>vectors</a:t>
            </a:r>
            <a:endParaRPr sz="28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807720" lvl="1" indent="-320675">
              <a:lnSpc>
                <a:spcPct val="100000"/>
              </a:lnSpc>
              <a:spcBef>
                <a:spcPts val="445"/>
              </a:spcBef>
              <a:buClr>
                <a:srgbClr val="FFAB00"/>
              </a:buClr>
              <a:buChar char="•"/>
              <a:tabLst>
                <a:tab pos="807720" algn="l"/>
                <a:tab pos="808355" algn="l"/>
              </a:tabLst>
            </a:pPr>
            <a:r>
              <a:rPr sz="2800" spc="-50" dirty="0">
                <a:solidFill>
                  <a:schemeClr val="bg1"/>
                </a:solidFill>
                <a:latin typeface="Microsoft Sans Serif"/>
                <a:cs typeface="Microsoft Sans Serif"/>
              </a:rPr>
              <a:t>Rely</a:t>
            </a:r>
            <a:r>
              <a:rPr sz="28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on</a:t>
            </a:r>
            <a:r>
              <a:rPr sz="28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chemeClr val="bg1"/>
                </a:solidFill>
                <a:latin typeface="Microsoft Sans Serif"/>
                <a:cs typeface="Microsoft Sans Serif"/>
              </a:rPr>
              <a:t>ANN</a:t>
            </a:r>
            <a:r>
              <a:rPr sz="28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8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algorithms</a:t>
            </a:r>
            <a:endParaRPr sz="28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807720" lvl="1" indent="-320675">
              <a:lnSpc>
                <a:spcPct val="100000"/>
              </a:lnSpc>
              <a:spcBef>
                <a:spcPts val="360"/>
              </a:spcBef>
              <a:buClr>
                <a:srgbClr val="FFAB00"/>
              </a:buClr>
              <a:buChar char="•"/>
              <a:tabLst>
                <a:tab pos="807720" algn="l"/>
                <a:tab pos="808355" algn="l"/>
              </a:tabLst>
            </a:pPr>
            <a:r>
              <a:rPr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Organize</a:t>
            </a:r>
            <a:r>
              <a:rPr sz="28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chemeClr val="bg1"/>
                </a:solidFill>
                <a:latin typeface="Microsoft Sans Serif"/>
                <a:cs typeface="Microsoft Sans Serif"/>
              </a:rPr>
              <a:t>embeddings</a:t>
            </a:r>
            <a:r>
              <a:rPr sz="28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800" spc="80" dirty="0">
                <a:solidFill>
                  <a:schemeClr val="bg1"/>
                </a:solidFill>
                <a:latin typeface="Microsoft Sans Serif"/>
                <a:cs typeface="Microsoft Sans Serif"/>
              </a:rPr>
              <a:t>into</a:t>
            </a:r>
            <a:r>
              <a:rPr sz="28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indices</a:t>
            </a:r>
            <a:endParaRPr sz="28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2050" name="Picture 2" descr="What is vector search? Better search with ML | Elasti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670" y="2414017"/>
            <a:ext cx="786239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3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4041648" y="4407408"/>
            <a:ext cx="1061252" cy="8764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278190"/>
              </p:ext>
            </p:extLst>
          </p:nvPr>
        </p:nvGraphicFramePr>
        <p:xfrm>
          <a:off x="1280159" y="2737487"/>
          <a:ext cx="11234620" cy="432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4457">
                  <a:extLst>
                    <a:ext uri="{9D8B030D-6E8A-4147-A177-3AD203B41FA5}">
                      <a16:colId xmlns:a16="http://schemas.microsoft.com/office/drawing/2014/main" val="1694621926"/>
                    </a:ext>
                  </a:extLst>
                </a:gridCol>
                <a:gridCol w="437753">
                  <a:extLst>
                    <a:ext uri="{9D8B030D-6E8A-4147-A177-3AD203B41FA5}">
                      <a16:colId xmlns:a16="http://schemas.microsoft.com/office/drawing/2014/main" val="3053276390"/>
                    </a:ext>
                  </a:extLst>
                </a:gridCol>
                <a:gridCol w="1501970">
                  <a:extLst>
                    <a:ext uri="{9D8B030D-6E8A-4147-A177-3AD203B41FA5}">
                      <a16:colId xmlns:a16="http://schemas.microsoft.com/office/drawing/2014/main" val="457172648"/>
                    </a:ext>
                  </a:extLst>
                </a:gridCol>
                <a:gridCol w="2403003">
                  <a:extLst>
                    <a:ext uri="{9D8B030D-6E8A-4147-A177-3AD203B41FA5}">
                      <a16:colId xmlns:a16="http://schemas.microsoft.com/office/drawing/2014/main" val="4103141114"/>
                    </a:ext>
                  </a:extLst>
                </a:gridCol>
                <a:gridCol w="2538723">
                  <a:extLst>
                    <a:ext uri="{9D8B030D-6E8A-4147-A177-3AD203B41FA5}">
                      <a16:colId xmlns:a16="http://schemas.microsoft.com/office/drawing/2014/main" val="3429924606"/>
                    </a:ext>
                  </a:extLst>
                </a:gridCol>
                <a:gridCol w="2348714">
                  <a:extLst>
                    <a:ext uri="{9D8B030D-6E8A-4147-A177-3AD203B41FA5}">
                      <a16:colId xmlns:a16="http://schemas.microsoft.com/office/drawing/2014/main" val="173444480"/>
                    </a:ext>
                  </a:extLst>
                </a:gridCol>
              </a:tblGrid>
              <a:tr h="63091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5" dirty="0">
                          <a:latin typeface="Arial"/>
                          <a:cs typeface="Arial"/>
                        </a:rPr>
                        <a:t>Released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3431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20" dirty="0">
                          <a:latin typeface="Arial"/>
                          <a:cs typeface="Arial"/>
                        </a:rPr>
                        <a:t>Billion-scale</a:t>
                      </a:r>
                      <a:r>
                        <a:rPr sz="14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40" dirty="0">
                          <a:latin typeface="Arial"/>
                          <a:cs typeface="Arial"/>
                        </a:rPr>
                        <a:t>vector </a:t>
                      </a:r>
                      <a:r>
                        <a:rPr sz="1400" b="1" spc="-3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35" dirty="0">
                          <a:latin typeface="Arial"/>
                          <a:cs typeface="Arial"/>
                        </a:rPr>
                        <a:t>support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7716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30" dirty="0">
                          <a:latin typeface="Arial"/>
                          <a:cs typeface="Arial"/>
                        </a:rPr>
                        <a:t>Approximate</a:t>
                      </a:r>
                      <a:r>
                        <a:rPr sz="14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35" dirty="0">
                          <a:latin typeface="Arial"/>
                          <a:cs typeface="Arial"/>
                        </a:rPr>
                        <a:t>Nearest </a:t>
                      </a:r>
                      <a:r>
                        <a:rPr sz="1400" b="1" spc="-3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15" dirty="0">
                          <a:latin typeface="Arial"/>
                          <a:cs typeface="Arial"/>
                        </a:rPr>
                        <a:t>Neighbor</a:t>
                      </a:r>
                      <a:r>
                        <a:rPr sz="14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15" dirty="0">
                          <a:latin typeface="Arial"/>
                          <a:cs typeface="Arial"/>
                        </a:rPr>
                        <a:t>Algorithm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92011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LangChain </a:t>
                      </a:r>
                      <a:r>
                        <a:rPr sz="1400" b="1" spc="-3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te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gr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429704"/>
                  </a:ext>
                </a:extLst>
              </a:tr>
              <a:tr h="410085">
                <a:tc gridSpan="6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50" dirty="0">
                          <a:solidFill>
                            <a:srgbClr val="F9F6F4"/>
                          </a:solidFill>
                          <a:latin typeface="Arial"/>
                          <a:cs typeface="Arial"/>
                        </a:rPr>
                        <a:t>Open-Sourced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5F4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11223294"/>
                  </a:ext>
                </a:extLst>
              </a:tr>
              <a:tr h="41008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25" dirty="0">
                          <a:latin typeface="Microsoft Sans Serif"/>
                          <a:cs typeface="Microsoft Sans Serif"/>
                        </a:rPr>
                        <a:t>Chroma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55" dirty="0">
                          <a:latin typeface="Microsoft Sans Serif"/>
                          <a:cs typeface="Microsoft Sans Serif"/>
                        </a:rPr>
                        <a:t>2022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No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5" dirty="0">
                          <a:latin typeface="Microsoft Sans Serif"/>
                          <a:cs typeface="Microsoft Sans Serif"/>
                        </a:rPr>
                        <a:t>HNSW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80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696329"/>
                  </a:ext>
                </a:extLst>
              </a:tr>
              <a:tr h="41008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10" dirty="0">
                          <a:latin typeface="Microsoft Sans Serif"/>
                          <a:cs typeface="Microsoft Sans Serif"/>
                        </a:rPr>
                        <a:t>Milvus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5" dirty="0">
                          <a:latin typeface="Microsoft Sans Serif"/>
                          <a:cs typeface="Microsoft Sans Serif"/>
                        </a:rPr>
                        <a:t>2019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80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0" dirty="0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AISS, ANN</a:t>
                      </a:r>
                      <a:r>
                        <a:rPr sz="1400" spc="-70" dirty="0">
                          <a:latin typeface="Microsoft Sans Serif"/>
                          <a:cs typeface="Microsoft Sans Serif"/>
                        </a:rPr>
                        <a:t>O</a:t>
                      </a:r>
                      <a:r>
                        <a:rPr sz="1400" spc="-90" dirty="0">
                          <a:latin typeface="Microsoft Sans Serif"/>
                          <a:cs typeface="Microsoft Sans Serif"/>
                        </a:rPr>
                        <a:t>Y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, HN</a:t>
                      </a:r>
                      <a:r>
                        <a:rPr sz="1400" spc="-2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W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495504"/>
                  </a:ext>
                </a:extLst>
              </a:tr>
              <a:tr h="41008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50" dirty="0">
                          <a:latin typeface="Microsoft Sans Serif"/>
                          <a:cs typeface="Microsoft Sans Serif"/>
                        </a:rPr>
                        <a:t>Qdrant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90" dirty="0">
                          <a:latin typeface="Microsoft Sans Serif"/>
                          <a:cs typeface="Microsoft Sans Serif"/>
                        </a:rPr>
                        <a:t>2020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No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5" dirty="0">
                          <a:latin typeface="Microsoft Sans Serif"/>
                          <a:cs typeface="Microsoft Sans Serif"/>
                        </a:rPr>
                        <a:t>HNSW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019145"/>
                  </a:ext>
                </a:extLst>
              </a:tr>
              <a:tr h="41008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20" dirty="0">
                          <a:latin typeface="Microsoft Sans Serif"/>
                          <a:cs typeface="Microsoft Sans Serif"/>
                        </a:rPr>
                        <a:t>Redis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55" dirty="0">
                          <a:latin typeface="Microsoft Sans Serif"/>
                          <a:cs typeface="Microsoft Sans Serif"/>
                        </a:rPr>
                        <a:t>2022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No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5" dirty="0">
                          <a:latin typeface="Microsoft Sans Serif"/>
                          <a:cs typeface="Microsoft Sans Serif"/>
                        </a:rPr>
                        <a:t>HNSW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27581"/>
                  </a:ext>
                </a:extLst>
              </a:tr>
              <a:tr h="41008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10" dirty="0">
                          <a:latin typeface="Microsoft Sans Serif"/>
                          <a:cs typeface="Microsoft Sans Serif"/>
                        </a:rPr>
                        <a:t>Weaviate</a:t>
                      </a:r>
                      <a:endParaRPr sz="1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5" dirty="0">
                          <a:latin typeface="Microsoft Sans Serif"/>
                          <a:cs typeface="Microsoft Sans Serif"/>
                        </a:rPr>
                        <a:t>2016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No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5" dirty="0">
                          <a:latin typeface="Microsoft Sans Serif"/>
                          <a:cs typeface="Microsoft Sans Serif"/>
                        </a:rPr>
                        <a:t>HNSW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689307"/>
                  </a:ext>
                </a:extLst>
              </a:tr>
              <a:tr h="41008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Vespa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5" dirty="0">
                          <a:latin typeface="Microsoft Sans Serif"/>
                          <a:cs typeface="Microsoft Sans Serif"/>
                        </a:rPr>
                        <a:t>2016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80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50" dirty="0">
                          <a:latin typeface="Microsoft Sans Serif"/>
                          <a:cs typeface="Microsoft Sans Serif"/>
                        </a:rPr>
                        <a:t>Modiﬁed</a:t>
                      </a:r>
                      <a:r>
                        <a:rPr sz="14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55" dirty="0">
                          <a:latin typeface="Microsoft Sans Serif"/>
                          <a:cs typeface="Microsoft Sans Serif"/>
                        </a:rPr>
                        <a:t>HNSW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74941"/>
                  </a:ext>
                </a:extLst>
              </a:tr>
              <a:tr h="410085">
                <a:tc gridSpan="6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35" dirty="0">
                          <a:solidFill>
                            <a:srgbClr val="F9F6F4"/>
                          </a:solidFill>
                          <a:latin typeface="Arial"/>
                          <a:cs typeface="Arial"/>
                        </a:rPr>
                        <a:t>Not</a:t>
                      </a:r>
                      <a:r>
                        <a:rPr sz="1400" b="1" spc="-95" dirty="0">
                          <a:solidFill>
                            <a:srgbClr val="F9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50" dirty="0">
                          <a:solidFill>
                            <a:srgbClr val="F9F6F4"/>
                          </a:solidFill>
                          <a:latin typeface="Arial"/>
                          <a:cs typeface="Arial"/>
                        </a:rPr>
                        <a:t>Open-Sourced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5F4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15405840"/>
                  </a:ext>
                </a:extLst>
              </a:tr>
              <a:tr h="410085">
                <a:tc gridSpan="2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15" dirty="0">
                          <a:latin typeface="Microsoft Sans Serif"/>
                          <a:cs typeface="Microsoft Sans Serif"/>
                        </a:rPr>
                        <a:t>Pinecone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35" dirty="0">
                          <a:latin typeface="Microsoft Sans Serif"/>
                          <a:cs typeface="Microsoft Sans Serif"/>
                        </a:rPr>
                        <a:t>2021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80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30" dirty="0">
                          <a:latin typeface="Microsoft Sans Serif"/>
                          <a:cs typeface="Microsoft Sans Serif"/>
                        </a:rPr>
                        <a:t>Proprietary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80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4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9F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110558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328416" y="859536"/>
            <a:ext cx="8394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spc="-65" dirty="0">
                <a:solidFill>
                  <a:schemeClr val="bg1"/>
                </a:solidFill>
              </a:rPr>
              <a:t>Popular</a:t>
            </a:r>
            <a:r>
              <a:rPr lang="en-IN" sz="4500" spc="-245" dirty="0">
                <a:solidFill>
                  <a:schemeClr val="bg1"/>
                </a:solidFill>
              </a:rPr>
              <a:t> </a:t>
            </a:r>
            <a:r>
              <a:rPr lang="en-IN" sz="4500" spc="35" dirty="0">
                <a:solidFill>
                  <a:schemeClr val="bg1"/>
                </a:solidFill>
              </a:rPr>
              <a:t>vector</a:t>
            </a:r>
            <a:r>
              <a:rPr lang="en-IN" sz="4500" spc="-245" dirty="0">
                <a:solidFill>
                  <a:schemeClr val="bg1"/>
                </a:solidFill>
              </a:rPr>
              <a:t> </a:t>
            </a:r>
            <a:r>
              <a:rPr lang="en-IN" sz="4500" spc="30" dirty="0">
                <a:solidFill>
                  <a:schemeClr val="bg1"/>
                </a:solidFill>
              </a:rPr>
              <a:t>database</a:t>
            </a:r>
            <a:r>
              <a:rPr lang="en-IN" sz="4500" spc="-245" dirty="0">
                <a:solidFill>
                  <a:schemeClr val="bg1"/>
                </a:solidFill>
              </a:rPr>
              <a:t> </a:t>
            </a:r>
            <a:r>
              <a:rPr lang="en-IN" sz="4500" spc="-30" dirty="0">
                <a:solidFill>
                  <a:schemeClr val="bg1"/>
                </a:solidFill>
              </a:rPr>
              <a:t>comparisons</a:t>
            </a:r>
            <a:endParaRPr lang="en-IN" sz="4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61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sp>
        <p:nvSpPr>
          <p:cNvPr id="12" name="object 3"/>
          <p:cNvSpPr txBox="1">
            <a:spLocks/>
          </p:cNvSpPr>
          <p:nvPr/>
        </p:nvSpPr>
        <p:spPr>
          <a:xfrm>
            <a:off x="736545" y="471239"/>
            <a:ext cx="1014349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pc="-130" dirty="0" smtClean="0">
                <a:solidFill>
                  <a:srgbClr val="FF0000"/>
                </a:solidFill>
              </a:rPr>
              <a:t>Chunking</a:t>
            </a:r>
            <a:r>
              <a:rPr lang="en-US" spc="-240" dirty="0" smtClean="0">
                <a:solidFill>
                  <a:srgbClr val="FF0000"/>
                </a:solidFill>
              </a:rPr>
              <a:t> </a:t>
            </a:r>
            <a:r>
              <a:rPr lang="en-US" spc="-45" dirty="0" smtClean="0">
                <a:solidFill>
                  <a:srgbClr val="FF0000"/>
                </a:solidFill>
              </a:rPr>
              <a:t>strategy:</a:t>
            </a:r>
            <a:r>
              <a:rPr lang="en-US" spc="-240" dirty="0" smtClean="0">
                <a:solidFill>
                  <a:srgbClr val="FF0000"/>
                </a:solidFill>
              </a:rPr>
              <a:t> </a:t>
            </a:r>
            <a:r>
              <a:rPr lang="en-US" spc="-45" dirty="0" smtClean="0">
                <a:solidFill>
                  <a:srgbClr val="FF0000"/>
                </a:solidFill>
              </a:rPr>
              <a:t>Splitting</a:t>
            </a:r>
            <a:r>
              <a:rPr lang="en-US" spc="-240" dirty="0" smtClean="0">
                <a:solidFill>
                  <a:srgbClr val="FF0000"/>
                </a:solidFill>
              </a:rPr>
              <a:t>  </a:t>
            </a:r>
            <a:r>
              <a:rPr lang="en-US" spc="110" dirty="0" smtClean="0">
                <a:solidFill>
                  <a:srgbClr val="FF0000"/>
                </a:solidFill>
              </a:rPr>
              <a:t>document</a:t>
            </a:r>
            <a:endParaRPr lang="en-US" spc="110" dirty="0">
              <a:solidFill>
                <a:srgbClr val="FF0000"/>
              </a:solidFill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752108" y="1120549"/>
            <a:ext cx="11026775" cy="2686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chemeClr val="bg1"/>
                </a:solidFill>
                <a:latin typeface="Lucida Sans Unicode"/>
                <a:cs typeface="Lucida Sans Unicode"/>
              </a:rPr>
              <a:t>Split</a:t>
            </a:r>
            <a:r>
              <a:rPr sz="2400" spc="-14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400" spc="-40" dirty="0">
                <a:solidFill>
                  <a:schemeClr val="bg1"/>
                </a:solidFill>
                <a:latin typeface="Lucida Sans Unicode"/>
                <a:cs typeface="Lucida Sans Unicode"/>
              </a:rPr>
              <a:t>in</a:t>
            </a:r>
            <a:r>
              <a:rPr sz="2400" spc="-65" dirty="0">
                <a:solidFill>
                  <a:schemeClr val="bg1"/>
                </a:solidFill>
                <a:latin typeface="Lucida Sans Unicode"/>
                <a:cs typeface="Lucida Sans Unicode"/>
              </a:rPr>
              <a:t>t</a:t>
            </a:r>
            <a:r>
              <a:rPr sz="2400" spc="-40" dirty="0">
                <a:solidFill>
                  <a:schemeClr val="bg1"/>
                </a:solidFill>
                <a:latin typeface="Lucida Sans Unicode"/>
                <a:cs typeface="Lucida Sans Unicode"/>
              </a:rPr>
              <a:t>o</a:t>
            </a:r>
            <a:r>
              <a:rPr sz="2400" spc="-14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chemeClr val="bg1"/>
                </a:solidFill>
                <a:latin typeface="Lucida Sans Unicode"/>
                <a:cs typeface="Lucida Sans Unicode"/>
              </a:rPr>
              <a:t>paragraph</a:t>
            </a:r>
            <a:r>
              <a:rPr sz="2400" spc="-95" dirty="0">
                <a:solidFill>
                  <a:schemeClr val="bg1"/>
                </a:solidFill>
                <a:latin typeface="Lucida Sans Unicode"/>
                <a:cs typeface="Lucida Sans Unicode"/>
              </a:rPr>
              <a:t>s</a:t>
            </a:r>
            <a:r>
              <a:rPr sz="2400" spc="250" dirty="0">
                <a:solidFill>
                  <a:schemeClr val="bg1"/>
                </a:solidFill>
                <a:latin typeface="Lucida Sans Unicode"/>
                <a:cs typeface="Lucida Sans Unicode"/>
              </a:rPr>
              <a:t>?</a:t>
            </a:r>
            <a:r>
              <a:rPr sz="2400" spc="-14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400" spc="114" dirty="0">
                <a:solidFill>
                  <a:schemeClr val="bg1"/>
                </a:solidFill>
                <a:latin typeface="Lucida Sans Unicode"/>
                <a:cs typeface="Lucida Sans Unicode"/>
              </a:rPr>
              <a:t>Se</a:t>
            </a:r>
            <a:r>
              <a:rPr sz="2400" spc="75" dirty="0">
                <a:solidFill>
                  <a:schemeClr val="bg1"/>
                </a:solidFill>
                <a:latin typeface="Lucida Sans Unicode"/>
                <a:cs typeface="Lucida Sans Unicode"/>
              </a:rPr>
              <a:t>c</a:t>
            </a:r>
            <a:r>
              <a:rPr sz="2400" spc="-30" dirty="0">
                <a:solidFill>
                  <a:schemeClr val="bg1"/>
                </a:solidFill>
                <a:latin typeface="Lucida Sans Unicode"/>
                <a:cs typeface="Lucida Sans Unicode"/>
              </a:rPr>
              <a:t>tion</a:t>
            </a:r>
            <a:r>
              <a:rPr sz="2400" spc="-95" dirty="0">
                <a:solidFill>
                  <a:schemeClr val="bg1"/>
                </a:solidFill>
                <a:latin typeface="Lucida Sans Unicode"/>
                <a:cs typeface="Lucida Sans Unicode"/>
              </a:rPr>
              <a:t>s</a:t>
            </a:r>
            <a:r>
              <a:rPr sz="2400" spc="250" dirty="0">
                <a:solidFill>
                  <a:schemeClr val="bg1"/>
                </a:solidFill>
                <a:latin typeface="Lucida Sans Unicode"/>
                <a:cs typeface="Lucida Sans Unicode"/>
              </a:rPr>
              <a:t>?</a:t>
            </a:r>
            <a:endParaRPr sz="2400" dirty="0">
              <a:solidFill>
                <a:schemeClr val="bg1"/>
              </a:solidFill>
              <a:latin typeface="Lucida Sans Unicode"/>
              <a:cs typeface="Lucida Sans Unicode"/>
            </a:endParaRPr>
          </a:p>
          <a:p>
            <a:pPr marL="466725" indent="-339090">
              <a:lnSpc>
                <a:spcPct val="100000"/>
              </a:lnSpc>
              <a:spcBef>
                <a:spcPts val="1945"/>
              </a:spcBef>
              <a:buClr>
                <a:srgbClr val="1B5162"/>
              </a:buClr>
              <a:buChar char="•"/>
              <a:tabLst>
                <a:tab pos="466725" algn="l"/>
                <a:tab pos="467359" algn="l"/>
              </a:tabLst>
            </a:pPr>
            <a:r>
              <a:rPr sz="2400" spc="25" dirty="0">
                <a:solidFill>
                  <a:schemeClr val="bg1"/>
                </a:solidFill>
                <a:latin typeface="Microsoft Sans Serif"/>
                <a:cs typeface="Microsoft Sans Serif"/>
              </a:rPr>
              <a:t>Chunking</a:t>
            </a:r>
            <a:r>
              <a:rPr sz="24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chemeClr val="bg1"/>
                </a:solidFill>
                <a:latin typeface="Microsoft Sans Serif"/>
                <a:cs typeface="Microsoft Sans Serif"/>
              </a:rPr>
              <a:t>strategy</a:t>
            </a:r>
            <a:r>
              <a:rPr sz="24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chemeClr val="bg1"/>
                </a:solidFill>
                <a:latin typeface="Microsoft Sans Serif"/>
                <a:cs typeface="Microsoft Sans Serif"/>
              </a:rPr>
              <a:t>determines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923925" lvl="1" indent="-320675">
              <a:lnSpc>
                <a:spcPct val="100000"/>
              </a:lnSpc>
              <a:spcBef>
                <a:spcPts val="445"/>
              </a:spcBef>
              <a:buClr>
                <a:srgbClr val="FFAB00"/>
              </a:buClr>
              <a:buChar char="•"/>
              <a:tabLst>
                <a:tab pos="923925" algn="l"/>
                <a:tab pos="924560" algn="l"/>
              </a:tabLst>
            </a:pPr>
            <a:r>
              <a:rPr sz="20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How</a:t>
            </a:r>
            <a:r>
              <a:rPr sz="20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chemeClr val="bg1"/>
                </a:solidFill>
                <a:latin typeface="Microsoft Sans Serif"/>
                <a:cs typeface="Microsoft Sans Serif"/>
              </a:rPr>
              <a:t>relevant</a:t>
            </a:r>
            <a:r>
              <a:rPr sz="2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is</a:t>
            </a:r>
            <a:r>
              <a:rPr sz="20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chemeClr val="bg1"/>
                </a:solidFill>
                <a:latin typeface="Microsoft Sans Serif"/>
                <a:cs typeface="Microsoft Sans Serif"/>
              </a:rPr>
              <a:t>the</a:t>
            </a:r>
            <a:r>
              <a:rPr sz="2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chemeClr val="bg1"/>
                </a:solidFill>
                <a:latin typeface="Microsoft Sans Serif"/>
                <a:cs typeface="Microsoft Sans Serif"/>
              </a:rPr>
              <a:t>context</a:t>
            </a:r>
            <a:r>
              <a:rPr sz="20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135" dirty="0">
                <a:solidFill>
                  <a:schemeClr val="bg1"/>
                </a:solidFill>
                <a:latin typeface="Microsoft Sans Serif"/>
                <a:cs typeface="Microsoft Sans Serif"/>
              </a:rPr>
              <a:t>to</a:t>
            </a:r>
            <a:r>
              <a:rPr sz="2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chemeClr val="bg1"/>
                </a:solidFill>
                <a:latin typeface="Microsoft Sans Serif"/>
                <a:cs typeface="Microsoft Sans Serif"/>
              </a:rPr>
              <a:t>the</a:t>
            </a:r>
            <a:r>
              <a:rPr sz="20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chemeClr val="bg1"/>
                </a:solidFill>
                <a:latin typeface="Microsoft Sans Serif"/>
                <a:cs typeface="Microsoft Sans Serif"/>
              </a:rPr>
              <a:t>prompt?</a:t>
            </a:r>
            <a:endParaRPr sz="20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923925" lvl="1" indent="-320675">
              <a:lnSpc>
                <a:spcPct val="100000"/>
              </a:lnSpc>
              <a:spcBef>
                <a:spcPts val="360"/>
              </a:spcBef>
              <a:buClr>
                <a:srgbClr val="FFAB00"/>
              </a:buClr>
              <a:buChar char="•"/>
              <a:tabLst>
                <a:tab pos="923925" algn="l"/>
                <a:tab pos="924560" algn="l"/>
              </a:tabLst>
            </a:pPr>
            <a:r>
              <a:rPr sz="20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How</a:t>
            </a:r>
            <a:r>
              <a:rPr sz="20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chemeClr val="bg1"/>
                </a:solidFill>
                <a:latin typeface="Microsoft Sans Serif"/>
                <a:cs typeface="Microsoft Sans Serif"/>
              </a:rPr>
              <a:t>much</a:t>
            </a:r>
            <a:r>
              <a:rPr sz="2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context/chunks</a:t>
            </a:r>
            <a:r>
              <a:rPr sz="2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can</a:t>
            </a:r>
            <a:r>
              <a:rPr sz="2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chemeClr val="bg1"/>
                </a:solidFill>
                <a:latin typeface="Microsoft Sans Serif"/>
                <a:cs typeface="Microsoft Sans Serif"/>
              </a:rPr>
              <a:t>I</a:t>
            </a:r>
            <a:r>
              <a:rPr sz="2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175" dirty="0">
                <a:solidFill>
                  <a:schemeClr val="bg1"/>
                </a:solidFill>
                <a:latin typeface="Microsoft Sans Serif"/>
                <a:cs typeface="Microsoft Sans Serif"/>
              </a:rPr>
              <a:t>ﬁt</a:t>
            </a:r>
            <a:r>
              <a:rPr sz="2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within</a:t>
            </a:r>
            <a:r>
              <a:rPr sz="2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chemeClr val="bg1"/>
                </a:solidFill>
                <a:latin typeface="Microsoft Sans Serif"/>
                <a:cs typeface="Microsoft Sans Serif"/>
              </a:rPr>
              <a:t>the</a:t>
            </a:r>
            <a:r>
              <a:rPr sz="2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chemeClr val="bg1"/>
                </a:solidFill>
                <a:latin typeface="Microsoft Sans Serif"/>
                <a:cs typeface="Microsoft Sans Serif"/>
              </a:rPr>
              <a:t>model’s</a:t>
            </a:r>
            <a:r>
              <a:rPr sz="20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000" b="1" spc="45" dirty="0">
                <a:solidFill>
                  <a:schemeClr val="bg1"/>
                </a:solidFill>
                <a:latin typeface="Arial"/>
                <a:cs typeface="Arial"/>
              </a:rPr>
              <a:t>token</a:t>
            </a:r>
            <a:r>
              <a:rPr sz="2000" b="1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b="1" spc="30" dirty="0">
                <a:solidFill>
                  <a:schemeClr val="bg1"/>
                </a:solidFill>
                <a:latin typeface="Arial"/>
                <a:cs typeface="Arial"/>
              </a:rPr>
              <a:t>limit</a:t>
            </a:r>
            <a:r>
              <a:rPr sz="2000" spc="30" dirty="0">
                <a:solidFill>
                  <a:schemeClr val="bg1"/>
                </a:solidFill>
                <a:latin typeface="Microsoft Sans Serif"/>
                <a:cs typeface="Microsoft Sans Serif"/>
              </a:rPr>
              <a:t>?</a:t>
            </a:r>
            <a:endParaRPr sz="20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1381125" lvl="2" indent="-302260">
              <a:lnSpc>
                <a:spcPct val="100000"/>
              </a:lnSpc>
              <a:spcBef>
                <a:spcPts val="375"/>
              </a:spcBef>
              <a:buChar char="•"/>
              <a:tabLst>
                <a:tab pos="1381125" algn="l"/>
                <a:tab pos="1381760" algn="l"/>
              </a:tabLst>
            </a:pPr>
            <a:r>
              <a:rPr sz="1600" dirty="0">
                <a:solidFill>
                  <a:schemeClr val="bg1"/>
                </a:solidFill>
                <a:latin typeface="Microsoft Sans Serif"/>
                <a:cs typeface="Microsoft Sans Serif"/>
              </a:rPr>
              <a:t>Do </a:t>
            </a:r>
            <a:r>
              <a:rPr sz="1600" spc="-75" dirty="0">
                <a:solidFill>
                  <a:schemeClr val="bg1"/>
                </a:solidFill>
                <a:latin typeface="Microsoft Sans Serif"/>
                <a:cs typeface="Microsoft Sans Serif"/>
              </a:rPr>
              <a:t>I</a:t>
            </a:r>
            <a:r>
              <a:rPr sz="16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need</a:t>
            </a:r>
            <a:r>
              <a:rPr sz="16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105" dirty="0">
                <a:solidFill>
                  <a:schemeClr val="bg1"/>
                </a:solidFill>
                <a:latin typeface="Microsoft Sans Serif"/>
                <a:cs typeface="Microsoft Sans Serif"/>
              </a:rPr>
              <a:t>to</a:t>
            </a:r>
            <a:r>
              <a:rPr sz="16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chemeClr val="bg1"/>
                </a:solidFill>
                <a:latin typeface="Microsoft Sans Serif"/>
                <a:cs typeface="Microsoft Sans Serif"/>
              </a:rPr>
              <a:t>pass</a:t>
            </a:r>
            <a:r>
              <a:rPr sz="16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this</a:t>
            </a:r>
            <a:r>
              <a:rPr sz="16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95" dirty="0">
                <a:solidFill>
                  <a:schemeClr val="bg1"/>
                </a:solidFill>
                <a:latin typeface="Microsoft Sans Serif"/>
                <a:cs typeface="Microsoft Sans Serif"/>
              </a:rPr>
              <a:t>output</a:t>
            </a:r>
            <a:r>
              <a:rPr sz="16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105" dirty="0">
                <a:solidFill>
                  <a:schemeClr val="bg1"/>
                </a:solidFill>
                <a:latin typeface="Microsoft Sans Serif"/>
                <a:cs typeface="Microsoft Sans Serif"/>
              </a:rPr>
              <a:t>to</a:t>
            </a:r>
            <a:r>
              <a:rPr sz="16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chemeClr val="bg1"/>
                </a:solidFill>
                <a:latin typeface="Microsoft Sans Serif"/>
                <a:cs typeface="Microsoft Sans Serif"/>
              </a:rPr>
              <a:t>the</a:t>
            </a:r>
            <a:r>
              <a:rPr sz="16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next</a:t>
            </a:r>
            <a:r>
              <a:rPr sz="16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chemeClr val="bg1"/>
                </a:solidFill>
                <a:latin typeface="Microsoft Sans Serif"/>
                <a:cs typeface="Microsoft Sans Serif"/>
              </a:rPr>
              <a:t>LLM?</a:t>
            </a:r>
            <a:r>
              <a:rPr sz="16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(Module</a:t>
            </a:r>
            <a:r>
              <a:rPr sz="16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chemeClr val="bg1"/>
                </a:solidFill>
                <a:latin typeface="Microsoft Sans Serif"/>
                <a:cs typeface="Microsoft Sans Serif"/>
              </a:rPr>
              <a:t>3:</a:t>
            </a:r>
            <a:r>
              <a:rPr sz="16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Chaining</a:t>
            </a:r>
            <a:r>
              <a:rPr sz="16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LLMs</a:t>
            </a:r>
            <a:r>
              <a:rPr sz="16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chemeClr val="bg1"/>
                </a:solidFill>
                <a:latin typeface="Microsoft Sans Serif"/>
                <a:cs typeface="Microsoft Sans Serif"/>
              </a:rPr>
              <a:t>into</a:t>
            </a:r>
            <a:r>
              <a:rPr sz="16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  <a:r>
              <a:rPr sz="16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workﬂow)</a:t>
            </a:r>
            <a:endParaRPr sz="16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lvl="2">
              <a:lnSpc>
                <a:spcPct val="100000"/>
              </a:lnSpc>
              <a:spcBef>
                <a:spcPts val="30"/>
              </a:spcBef>
              <a:buClr>
                <a:srgbClr val="1B3138"/>
              </a:buClr>
              <a:buFont typeface="Microsoft Sans Serif"/>
              <a:buChar char="•"/>
            </a:pPr>
            <a:endParaRPr sz="215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466725" indent="-339090">
              <a:lnSpc>
                <a:spcPct val="100000"/>
              </a:lnSpc>
              <a:spcBef>
                <a:spcPts val="5"/>
              </a:spcBef>
              <a:buClr>
                <a:srgbClr val="1B5162"/>
              </a:buClr>
              <a:buChar char="•"/>
              <a:tabLst>
                <a:tab pos="466725" algn="l"/>
                <a:tab pos="467359" algn="l"/>
              </a:tabLst>
            </a:pPr>
            <a:r>
              <a:rPr sz="2400" spc="65" dirty="0">
                <a:solidFill>
                  <a:schemeClr val="bg1"/>
                </a:solidFill>
                <a:latin typeface="Microsoft Sans Serif"/>
                <a:cs typeface="Microsoft Sans Serif"/>
              </a:rPr>
              <a:t>Splitting</a:t>
            </a:r>
            <a:r>
              <a:rPr sz="24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-590" dirty="0">
                <a:solidFill>
                  <a:schemeClr val="bg1"/>
                </a:solidFill>
                <a:latin typeface="Microsoft Sans Serif"/>
                <a:cs typeface="Microsoft Sans Serif"/>
              </a:rPr>
              <a:t>1</a:t>
            </a:r>
            <a:r>
              <a:rPr sz="24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40" dirty="0">
                <a:solidFill>
                  <a:schemeClr val="bg1"/>
                </a:solidFill>
                <a:latin typeface="Microsoft Sans Serif"/>
                <a:cs typeface="Microsoft Sans Serif"/>
              </a:rPr>
              <a:t>doc</a:t>
            </a:r>
            <a:r>
              <a:rPr sz="24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chemeClr val="bg1"/>
                </a:solidFill>
                <a:latin typeface="Microsoft Sans Serif"/>
                <a:cs typeface="Microsoft Sans Serif"/>
              </a:rPr>
              <a:t>into</a:t>
            </a:r>
            <a:r>
              <a:rPr sz="24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chemeClr val="bg1"/>
                </a:solidFill>
                <a:latin typeface="Microsoft Sans Serif"/>
                <a:cs typeface="Microsoft Sans Serif"/>
              </a:rPr>
              <a:t>smaller</a:t>
            </a:r>
            <a:r>
              <a:rPr sz="24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chemeClr val="bg1"/>
                </a:solidFill>
                <a:latin typeface="Microsoft Sans Serif"/>
                <a:cs typeface="Microsoft Sans Serif"/>
              </a:rPr>
              <a:t>docs</a:t>
            </a:r>
            <a:r>
              <a:rPr sz="24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chemeClr val="bg1"/>
                </a:solidFill>
                <a:latin typeface="Microsoft Sans Serif"/>
                <a:cs typeface="Microsoft Sans Serif"/>
              </a:rPr>
              <a:t>=</a:t>
            </a:r>
            <a:r>
              <a:rPr sz="24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-590" dirty="0">
                <a:solidFill>
                  <a:schemeClr val="bg1"/>
                </a:solidFill>
                <a:latin typeface="Microsoft Sans Serif"/>
                <a:cs typeface="Microsoft Sans Serif"/>
              </a:rPr>
              <a:t>1</a:t>
            </a:r>
            <a:r>
              <a:rPr sz="24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40" dirty="0">
                <a:solidFill>
                  <a:schemeClr val="bg1"/>
                </a:solidFill>
                <a:latin typeface="Microsoft Sans Serif"/>
                <a:cs typeface="Microsoft Sans Serif"/>
              </a:rPr>
              <a:t>doc</a:t>
            </a:r>
            <a:r>
              <a:rPr sz="24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can</a:t>
            </a:r>
            <a:r>
              <a:rPr sz="24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chemeClr val="bg1"/>
                </a:solidFill>
                <a:latin typeface="Microsoft Sans Serif"/>
                <a:cs typeface="Microsoft Sans Serif"/>
              </a:rPr>
              <a:t>produce</a:t>
            </a:r>
            <a:r>
              <a:rPr sz="24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chemeClr val="bg1"/>
                </a:solidFill>
                <a:latin typeface="Microsoft Sans Serif"/>
                <a:cs typeface="Microsoft Sans Serif"/>
              </a:rPr>
              <a:t>N</a:t>
            </a:r>
            <a:r>
              <a:rPr sz="24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chemeClr val="bg1"/>
                </a:solidFill>
                <a:latin typeface="Microsoft Sans Serif"/>
                <a:cs typeface="Microsoft Sans Serif"/>
              </a:rPr>
              <a:t>vectors</a:t>
            </a:r>
            <a:r>
              <a:rPr sz="24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chemeClr val="bg1"/>
                </a:solidFill>
                <a:latin typeface="Microsoft Sans Serif"/>
                <a:cs typeface="Microsoft Sans Serif"/>
              </a:rPr>
              <a:t>of</a:t>
            </a:r>
            <a:r>
              <a:rPr sz="24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chemeClr val="bg1"/>
                </a:solidFill>
                <a:latin typeface="Microsoft Sans Serif"/>
                <a:cs typeface="Microsoft Sans Serif"/>
              </a:rPr>
              <a:t>M</a:t>
            </a:r>
            <a:r>
              <a:rPr sz="24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tokens</a:t>
            </a:r>
            <a:endParaRPr sz="24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7" name="object 8"/>
          <p:cNvSpPr txBox="1">
            <a:spLocks/>
          </p:cNvSpPr>
          <p:nvPr/>
        </p:nvSpPr>
        <p:spPr>
          <a:xfrm>
            <a:off x="748160" y="6458629"/>
            <a:ext cx="281876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pc="50" smtClean="0"/>
              <a:t>©2023</a:t>
            </a:r>
            <a:r>
              <a:rPr lang="en-US" spc="-5" smtClean="0"/>
              <a:t> </a:t>
            </a:r>
            <a:r>
              <a:rPr lang="en-US" spc="20" smtClean="0"/>
              <a:t>Databricks</a:t>
            </a:r>
            <a:r>
              <a:rPr lang="en-US" spc="-5" smtClean="0"/>
              <a:t> </a:t>
            </a:r>
            <a:r>
              <a:rPr lang="en-US" spc="-10" smtClean="0"/>
              <a:t>Inc.</a:t>
            </a:r>
            <a:r>
              <a:rPr lang="en-US" spc="-5" smtClean="0"/>
              <a:t> </a:t>
            </a:r>
            <a:r>
              <a:rPr lang="en-US" spc="315" smtClean="0"/>
              <a:t>—</a:t>
            </a:r>
            <a:r>
              <a:rPr lang="en-US" spc="-5" smtClean="0"/>
              <a:t> All </a:t>
            </a:r>
            <a:r>
              <a:rPr lang="en-US" spc="30" smtClean="0"/>
              <a:t>rights</a:t>
            </a:r>
            <a:r>
              <a:rPr lang="en-US" smtClean="0"/>
              <a:t> </a:t>
            </a:r>
            <a:r>
              <a:rPr lang="en-US" spc="20" smtClean="0"/>
              <a:t>reserved</a:t>
            </a:r>
            <a:endParaRPr lang="en-US" spc="20" dirty="0"/>
          </a:p>
        </p:txBody>
      </p:sp>
      <p:sp>
        <p:nvSpPr>
          <p:cNvPr id="18" name="Rectangle 17"/>
          <p:cNvSpPr/>
          <p:nvPr/>
        </p:nvSpPr>
        <p:spPr>
          <a:xfrm>
            <a:off x="736545" y="4249590"/>
            <a:ext cx="12890740" cy="35442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object 4"/>
          <p:cNvGrpSpPr/>
          <p:nvPr/>
        </p:nvGrpSpPr>
        <p:grpSpPr>
          <a:xfrm>
            <a:off x="1208350" y="4609109"/>
            <a:ext cx="12050450" cy="2834978"/>
            <a:chOff x="513580" y="3938999"/>
            <a:chExt cx="11815556" cy="2391302"/>
          </a:xfrm>
        </p:grpSpPr>
        <p:pic>
          <p:nvPicPr>
            <p:cNvPr id="14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580" y="4207202"/>
              <a:ext cx="11815556" cy="2123099"/>
            </a:xfrm>
            <a:prstGeom prst="rect">
              <a:avLst/>
            </a:prstGeom>
          </p:spPr>
        </p:pic>
        <p:sp>
          <p:nvSpPr>
            <p:cNvPr id="15" name="object 6"/>
            <p:cNvSpPr/>
            <p:nvPr/>
          </p:nvSpPr>
          <p:spPr>
            <a:xfrm>
              <a:off x="1396699" y="3938999"/>
              <a:ext cx="4137025" cy="2309495"/>
            </a:xfrm>
            <a:custGeom>
              <a:avLst/>
              <a:gdLst/>
              <a:ahLst/>
              <a:cxnLst/>
              <a:rect l="l" t="t" r="r" b="b"/>
              <a:pathLst>
                <a:path w="4137025" h="2309495">
                  <a:moveTo>
                    <a:pt x="0" y="0"/>
                  </a:moveTo>
                  <a:lnTo>
                    <a:pt x="4136399" y="0"/>
                  </a:lnTo>
                  <a:lnTo>
                    <a:pt x="4136399" y="2309399"/>
                  </a:lnTo>
                  <a:lnTo>
                    <a:pt x="0" y="23093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4103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Box 10"/>
          <p:cNvSpPr txBox="1"/>
          <p:nvPr/>
        </p:nvSpPr>
        <p:spPr>
          <a:xfrm>
            <a:off x="2377440" y="1591056"/>
            <a:ext cx="104214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 smtClean="0">
                <a:solidFill>
                  <a:schemeClr val="bg1"/>
                </a:solidFill>
              </a:rPr>
              <a:t>Over-view of vector store and searches</a:t>
            </a:r>
            <a:endParaRPr lang="en-IN" sz="5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001" y="3292913"/>
            <a:ext cx="1322832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0520" indent="-338455">
              <a:lnSpc>
                <a:spcPct val="100000"/>
              </a:lnSpc>
              <a:spcBef>
                <a:spcPts val="100"/>
              </a:spcBef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lang="en-US" sz="25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Vector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stores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are</a:t>
            </a:r>
            <a:r>
              <a:rPr lang="en-US" sz="25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useful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when</a:t>
            </a:r>
            <a:r>
              <a:rPr lang="en-US" sz="25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you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65" dirty="0">
                <a:solidFill>
                  <a:schemeClr val="bg1"/>
                </a:solidFill>
                <a:latin typeface="Microsoft Sans Serif"/>
                <a:cs typeface="Microsoft Sans Serif"/>
              </a:rPr>
              <a:t>need</a:t>
            </a:r>
            <a:r>
              <a:rPr lang="en-US" sz="25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110" dirty="0">
                <a:solidFill>
                  <a:schemeClr val="bg1"/>
                </a:solidFill>
                <a:latin typeface="Microsoft Sans Serif"/>
                <a:cs typeface="Microsoft Sans Serif"/>
              </a:rPr>
              <a:t>context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augmentation.</a:t>
            </a:r>
            <a:endParaRPr lang="en-US" sz="2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indent="-338455">
              <a:lnSpc>
                <a:spcPct val="100000"/>
              </a:lnSpc>
              <a:spcBef>
                <a:spcPts val="1800"/>
              </a:spcBef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lang="en-US" sz="25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Vector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search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15" dirty="0">
                <a:solidFill>
                  <a:schemeClr val="bg1"/>
                </a:solidFill>
                <a:latin typeface="Microsoft Sans Serif"/>
                <a:cs typeface="Microsoft Sans Serif"/>
              </a:rPr>
              <a:t>is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all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105" dirty="0">
                <a:solidFill>
                  <a:schemeClr val="bg1"/>
                </a:solidFill>
                <a:latin typeface="Microsoft Sans Serif"/>
                <a:cs typeface="Microsoft Sans Serif"/>
              </a:rPr>
              <a:t>about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calculating</a:t>
            </a:r>
            <a:r>
              <a:rPr lang="en-US" sz="25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95" dirty="0">
                <a:solidFill>
                  <a:schemeClr val="bg1"/>
                </a:solidFill>
                <a:latin typeface="Microsoft Sans Serif"/>
                <a:cs typeface="Microsoft Sans Serif"/>
              </a:rPr>
              <a:t>vector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similarities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85" dirty="0">
                <a:solidFill>
                  <a:schemeClr val="bg1"/>
                </a:solidFill>
                <a:latin typeface="Microsoft Sans Serif"/>
                <a:cs typeface="Microsoft Sans Serif"/>
              </a:rPr>
              <a:t>or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distances.</a:t>
            </a:r>
            <a:endParaRPr lang="en-US" sz="2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marR="236220" indent="-338455">
              <a:lnSpc>
                <a:spcPct val="100000"/>
              </a:lnSpc>
              <a:spcBef>
                <a:spcPts val="1800"/>
              </a:spcBef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lang="en-US" sz="25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  <a:r>
              <a:rPr lang="en-US" sz="25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95" dirty="0">
                <a:solidFill>
                  <a:schemeClr val="bg1"/>
                </a:solidFill>
                <a:latin typeface="Microsoft Sans Serif"/>
                <a:cs typeface="Microsoft Sans Serif"/>
              </a:rPr>
              <a:t>vector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65" dirty="0">
                <a:solidFill>
                  <a:schemeClr val="bg1"/>
                </a:solidFill>
                <a:latin typeface="Microsoft Sans Serif"/>
                <a:cs typeface="Microsoft Sans Serif"/>
              </a:rPr>
              <a:t>database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15" dirty="0">
                <a:solidFill>
                  <a:schemeClr val="bg1"/>
                </a:solidFill>
                <a:latin typeface="Microsoft Sans Serif"/>
                <a:cs typeface="Microsoft Sans Serif"/>
              </a:rPr>
              <a:t>is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20" dirty="0">
                <a:solidFill>
                  <a:schemeClr val="bg1"/>
                </a:solidFill>
                <a:latin typeface="Microsoft Sans Serif"/>
                <a:cs typeface="Microsoft Sans Serif"/>
              </a:rPr>
              <a:t>regular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65" dirty="0">
                <a:solidFill>
                  <a:schemeClr val="bg1"/>
                </a:solidFill>
                <a:latin typeface="Microsoft Sans Serif"/>
                <a:cs typeface="Microsoft Sans Serif"/>
              </a:rPr>
              <a:t>database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110" dirty="0">
                <a:solidFill>
                  <a:schemeClr val="bg1"/>
                </a:solidFill>
                <a:latin typeface="Microsoft Sans Serif"/>
                <a:cs typeface="Microsoft Sans Serif"/>
              </a:rPr>
              <a:t>with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190" dirty="0">
                <a:solidFill>
                  <a:schemeClr val="bg1"/>
                </a:solidFill>
                <a:latin typeface="Microsoft Sans Serif"/>
                <a:cs typeface="Microsoft Sans Serif"/>
              </a:rPr>
              <a:t>out-of-the-box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search </a:t>
            </a:r>
            <a:r>
              <a:rPr lang="en-US" sz="2500" spc="-6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capabilities.</a:t>
            </a:r>
            <a:endParaRPr lang="en-US" sz="2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marR="5080" indent="-338455">
              <a:lnSpc>
                <a:spcPct val="100000"/>
              </a:lnSpc>
              <a:spcBef>
                <a:spcPts val="1800"/>
              </a:spcBef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lang="en-US" sz="25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Vector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databases</a:t>
            </a:r>
            <a:r>
              <a:rPr lang="en-US" sz="25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are</a:t>
            </a:r>
            <a:r>
              <a:rPr lang="en-US" sz="25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useful</a:t>
            </a:r>
            <a:r>
              <a:rPr lang="en-US" sz="25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85" dirty="0">
                <a:solidFill>
                  <a:schemeClr val="bg1"/>
                </a:solidFill>
                <a:latin typeface="Microsoft Sans Serif"/>
                <a:cs typeface="Microsoft Sans Serif"/>
              </a:rPr>
              <a:t>if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you</a:t>
            </a:r>
            <a:r>
              <a:rPr lang="en-US" sz="25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65" dirty="0">
                <a:solidFill>
                  <a:schemeClr val="bg1"/>
                </a:solidFill>
                <a:latin typeface="Microsoft Sans Serif"/>
                <a:cs typeface="Microsoft Sans Serif"/>
              </a:rPr>
              <a:t>need</a:t>
            </a:r>
            <a:r>
              <a:rPr lang="en-US" sz="25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65" dirty="0">
                <a:solidFill>
                  <a:schemeClr val="bg1"/>
                </a:solidFill>
                <a:latin typeface="Microsoft Sans Serif"/>
                <a:cs typeface="Microsoft Sans Serif"/>
              </a:rPr>
              <a:t>database</a:t>
            </a:r>
            <a:r>
              <a:rPr lang="en-US" sz="25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properties,</a:t>
            </a:r>
            <a:r>
              <a:rPr lang="en-US" sz="2500" spc="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have </a:t>
            </a:r>
            <a:r>
              <a:rPr lang="en-US" sz="2500" spc="65" dirty="0">
                <a:solidFill>
                  <a:schemeClr val="bg1"/>
                </a:solidFill>
                <a:latin typeface="Microsoft Sans Serif"/>
                <a:cs typeface="Microsoft Sans Serif"/>
              </a:rPr>
              <a:t>big </a:t>
            </a:r>
            <a:r>
              <a:rPr lang="en-US" sz="2500" spc="-6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20" dirty="0">
                <a:solidFill>
                  <a:schemeClr val="bg1"/>
                </a:solidFill>
                <a:latin typeface="Microsoft Sans Serif"/>
                <a:cs typeface="Microsoft Sans Serif"/>
              </a:rPr>
              <a:t>data,</a:t>
            </a:r>
            <a:r>
              <a:rPr lang="en-US" sz="25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and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65" dirty="0">
                <a:solidFill>
                  <a:schemeClr val="bg1"/>
                </a:solidFill>
                <a:latin typeface="Microsoft Sans Serif"/>
                <a:cs typeface="Microsoft Sans Serif"/>
              </a:rPr>
              <a:t>need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low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20" dirty="0">
                <a:solidFill>
                  <a:schemeClr val="bg1"/>
                </a:solidFill>
                <a:latin typeface="Microsoft Sans Serif"/>
                <a:cs typeface="Microsoft Sans Serif"/>
              </a:rPr>
              <a:t>latency.</a:t>
            </a:r>
            <a:endParaRPr lang="en-US" sz="2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indent="-338455">
              <a:lnSpc>
                <a:spcPct val="100000"/>
              </a:lnSpc>
              <a:spcBef>
                <a:spcPts val="1800"/>
              </a:spcBef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lang="en-US" sz="25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Select</a:t>
            </a:r>
            <a:r>
              <a:rPr lang="en-US" sz="25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114" dirty="0">
                <a:solidFill>
                  <a:schemeClr val="bg1"/>
                </a:solidFill>
                <a:latin typeface="Microsoft Sans Serif"/>
                <a:cs typeface="Microsoft Sans Serif"/>
              </a:rPr>
              <a:t>the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85" dirty="0">
                <a:solidFill>
                  <a:schemeClr val="bg1"/>
                </a:solidFill>
                <a:latin typeface="Microsoft Sans Serif"/>
                <a:cs typeface="Microsoft Sans Serif"/>
              </a:rPr>
              <a:t>right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85" dirty="0">
                <a:solidFill>
                  <a:schemeClr val="bg1"/>
                </a:solidFill>
                <a:latin typeface="Microsoft Sans Serif"/>
                <a:cs typeface="Microsoft Sans Serif"/>
              </a:rPr>
              <a:t>embedding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80" dirty="0">
                <a:solidFill>
                  <a:schemeClr val="bg1"/>
                </a:solidFill>
                <a:latin typeface="Microsoft Sans Serif"/>
                <a:cs typeface="Microsoft Sans Serif"/>
              </a:rPr>
              <a:t>model</a:t>
            </a:r>
            <a:r>
              <a:rPr lang="en-US" sz="25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90" dirty="0">
                <a:solidFill>
                  <a:schemeClr val="bg1"/>
                </a:solidFill>
                <a:latin typeface="Microsoft Sans Serif"/>
                <a:cs typeface="Microsoft Sans Serif"/>
              </a:rPr>
              <a:t>for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your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30" dirty="0">
                <a:solidFill>
                  <a:schemeClr val="bg1"/>
                </a:solidFill>
                <a:latin typeface="Microsoft Sans Serif"/>
                <a:cs typeface="Microsoft Sans Serif"/>
              </a:rPr>
              <a:t>data.</a:t>
            </a:r>
            <a:endParaRPr lang="en-US" sz="2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50520" indent="-338455">
              <a:lnSpc>
                <a:spcPct val="100000"/>
              </a:lnSpc>
              <a:spcBef>
                <a:spcPts val="1800"/>
              </a:spcBef>
              <a:buClr>
                <a:srgbClr val="1B5162"/>
              </a:buClr>
              <a:buChar char="•"/>
              <a:tabLst>
                <a:tab pos="350520" algn="l"/>
                <a:tab pos="351155" algn="l"/>
              </a:tabLst>
            </a:pPr>
            <a:r>
              <a:rPr lang="en-US" sz="2500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Iterate</a:t>
            </a:r>
            <a:r>
              <a:rPr lang="en-US" sz="25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85" dirty="0">
                <a:solidFill>
                  <a:schemeClr val="bg1"/>
                </a:solidFill>
                <a:latin typeface="Microsoft Sans Serif"/>
                <a:cs typeface="Microsoft Sans Serif"/>
              </a:rPr>
              <a:t>upon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114" dirty="0">
                <a:solidFill>
                  <a:schemeClr val="bg1"/>
                </a:solidFill>
                <a:latin typeface="Microsoft Sans Serif"/>
                <a:cs typeface="Microsoft Sans Serif"/>
              </a:rPr>
              <a:t>document</a:t>
            </a:r>
            <a:r>
              <a:rPr lang="en-US" sz="25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75" dirty="0">
                <a:solidFill>
                  <a:schemeClr val="bg1"/>
                </a:solidFill>
                <a:latin typeface="Microsoft Sans Serif"/>
                <a:cs typeface="Microsoft Sans Serif"/>
              </a:rPr>
              <a:t>splitting/chunking</a:t>
            </a:r>
            <a:r>
              <a:rPr lang="en-US" sz="25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80" dirty="0">
                <a:solidFill>
                  <a:schemeClr val="bg1"/>
                </a:solidFill>
                <a:latin typeface="Microsoft Sans Serif"/>
                <a:cs typeface="Microsoft Sans Serif"/>
              </a:rPr>
              <a:t>strategy</a:t>
            </a:r>
            <a:endParaRPr lang="en-US" sz="2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785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2737486"/>
            <a:ext cx="10189369" cy="29317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2700" lvl="0">
              <a:spcBef>
                <a:spcPts val="100"/>
              </a:spcBef>
            </a:pPr>
            <a:r>
              <a:rPr lang="en-US" sz="1750" dirty="0" smtClean="0"/>
              <a:t>		</a:t>
            </a:r>
            <a:r>
              <a:rPr lang="en-US" sz="4800" kern="0" spc="-60" dirty="0" smtClean="0">
                <a:solidFill>
                  <a:srgbClr val="F9F6F4"/>
                </a:solidFill>
                <a:latin typeface="Lucida Sans Unicode"/>
                <a:ea typeface="+mj-ea"/>
                <a:cs typeface="Lucida Sans Unicode"/>
              </a:rPr>
              <a:t>Limitations of LLM</a:t>
            </a:r>
            <a:endParaRPr lang="en-US" sz="4800" kern="0" dirty="0">
              <a:solidFill>
                <a:srgbClr val="1B3138"/>
              </a:solidFill>
              <a:latin typeface="Lucida Sans Unicode"/>
              <a:ea typeface="+mj-ea"/>
              <a:cs typeface="Lucida Sans Unicode"/>
            </a:endParaRPr>
          </a:p>
          <a:p>
            <a:pPr marL="12700" marR="5080" lvl="0">
              <a:spcBef>
                <a:spcPts val="45"/>
              </a:spcBef>
            </a:pPr>
            <a:r>
              <a:rPr lang="en-US" sz="3600" kern="0" dirty="0" smtClean="0">
                <a:solidFill>
                  <a:srgbClr val="FF5F46"/>
                </a:solidFill>
                <a:latin typeface="Lucida Sans Unicode"/>
                <a:ea typeface="+mj-ea"/>
                <a:cs typeface="Lucida Sans Unicode"/>
              </a:rPr>
              <a:t>Most suitable for single task, but not for multiple tasks..</a:t>
            </a:r>
            <a:r>
              <a:rPr lang="en-US" sz="3600" kern="0" spc="-220" dirty="0" smtClean="0">
                <a:solidFill>
                  <a:srgbClr val="FF5F46"/>
                </a:solidFill>
                <a:latin typeface="Lucida Sans Unicode"/>
                <a:ea typeface="+mj-ea"/>
                <a:cs typeface="Lucida Sans Unicode"/>
              </a:rPr>
              <a:t> </a:t>
            </a:r>
            <a:r>
              <a:rPr lang="en-US" sz="1750" dirty="0" smtClean="0"/>
              <a:t>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36771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67" y="2057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90961" y="-106945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215660" y="206368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215660" y="331348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215660" y="388283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1599" y="331348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921599" y="423002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627539" y="331348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627539" y="388283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34438" y="6493872"/>
            <a:ext cx="186719" cy="186719"/>
          </a:xfrm>
          <a:prstGeom prst="rect">
            <a:avLst/>
          </a:prstGeom>
        </p:spPr>
      </p:pic>
      <p:sp>
        <p:nvSpPr>
          <p:cNvPr id="12" name="object 3"/>
          <p:cNvSpPr txBox="1">
            <a:spLocks/>
          </p:cNvSpPr>
          <p:nvPr/>
        </p:nvSpPr>
        <p:spPr>
          <a:xfrm>
            <a:off x="608759" y="3453954"/>
            <a:ext cx="3609167" cy="1041311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62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LLM</a:t>
            </a:r>
            <a:r>
              <a:rPr lang="en-US" sz="2000" spc="-245" dirty="0" smtClean="0">
                <a:solidFill>
                  <a:schemeClr val="bg1"/>
                </a:solidFill>
              </a:rPr>
              <a:t> </a:t>
            </a:r>
            <a:r>
              <a:rPr lang="en-US" sz="2000" spc="-560" dirty="0" err="1" smtClean="0">
                <a:solidFill>
                  <a:schemeClr val="bg1"/>
                </a:solidFill>
              </a:rPr>
              <a:t>T</a:t>
            </a:r>
            <a:r>
              <a:rPr lang="en-US" sz="2000" spc="-5" dirty="0" err="1" smtClean="0">
                <a:solidFill>
                  <a:schemeClr val="bg1"/>
                </a:solidFill>
              </a:rPr>
              <a:t>task</a:t>
            </a:r>
            <a:r>
              <a:rPr lang="en-US" sz="2000" spc="-204" dirty="0" err="1" smtClean="0">
                <a:solidFill>
                  <a:schemeClr val="bg1"/>
                </a:solidFill>
              </a:rPr>
              <a:t>s</a:t>
            </a:r>
            <a:r>
              <a:rPr lang="en-US" sz="2000" spc="-204" dirty="0" smtClean="0">
                <a:solidFill>
                  <a:schemeClr val="bg1"/>
                </a:solidFill>
              </a:rPr>
              <a:t>  vs </a:t>
            </a:r>
            <a:r>
              <a:rPr lang="en-US" sz="2000" spc="-245" dirty="0" smtClean="0">
                <a:solidFill>
                  <a:schemeClr val="bg1"/>
                </a:solidFill>
              </a:rPr>
              <a:t> </a:t>
            </a:r>
            <a:r>
              <a:rPr lang="en-US" sz="2000" spc="5" dirty="0" smtClean="0">
                <a:solidFill>
                  <a:schemeClr val="bg1"/>
                </a:solidFill>
              </a:rPr>
              <a:t>LLM-based</a:t>
            </a:r>
            <a:r>
              <a:rPr lang="en-US" sz="2000" spc="-245" dirty="0" smtClean="0">
                <a:solidFill>
                  <a:schemeClr val="bg1"/>
                </a:solidFill>
              </a:rPr>
              <a:t> </a:t>
            </a:r>
            <a:r>
              <a:rPr lang="en-US" sz="2000" spc="305" dirty="0" smtClean="0">
                <a:solidFill>
                  <a:schemeClr val="bg1"/>
                </a:solidFill>
              </a:rPr>
              <a:t>W</a:t>
            </a:r>
            <a:r>
              <a:rPr lang="en-US" sz="2000" spc="-140" dirty="0" smtClean="0">
                <a:solidFill>
                  <a:schemeClr val="bg1"/>
                </a:solidFill>
              </a:rPr>
              <a:t>orkﬂ</a:t>
            </a:r>
            <a:r>
              <a:rPr lang="en-US" sz="2000" spc="-225" dirty="0" smtClean="0">
                <a:solidFill>
                  <a:schemeClr val="bg1"/>
                </a:solidFill>
              </a:rPr>
              <a:t>o</a:t>
            </a:r>
            <a:r>
              <a:rPr lang="en-US" sz="2000" spc="20" dirty="0" smtClean="0">
                <a:solidFill>
                  <a:schemeClr val="bg1"/>
                </a:solidFill>
              </a:rPr>
              <a:t>ws</a:t>
            </a:r>
          </a:p>
          <a:p>
            <a:pPr marL="27940">
              <a:spcBef>
                <a:spcPts val="310"/>
              </a:spcBef>
            </a:pPr>
            <a:r>
              <a:rPr lang="en-US" sz="2000" spc="-25" dirty="0" smtClean="0">
                <a:solidFill>
                  <a:schemeClr val="bg1"/>
                </a:solidFill>
              </a:rPr>
              <a:t>Typical</a:t>
            </a:r>
            <a:r>
              <a:rPr lang="en-US" sz="2000" spc="-145" dirty="0" smtClean="0">
                <a:solidFill>
                  <a:schemeClr val="bg1"/>
                </a:solidFill>
              </a:rPr>
              <a:t> </a:t>
            </a:r>
            <a:r>
              <a:rPr lang="en-US" sz="2000" spc="-15" dirty="0" smtClean="0">
                <a:solidFill>
                  <a:schemeClr val="bg1"/>
                </a:solidFill>
              </a:rPr>
              <a:t>applications</a:t>
            </a:r>
            <a:r>
              <a:rPr lang="en-US" sz="2000" spc="-145" dirty="0" smtClean="0">
                <a:solidFill>
                  <a:schemeClr val="bg1"/>
                </a:solidFill>
              </a:rPr>
              <a:t> </a:t>
            </a:r>
            <a:r>
              <a:rPr lang="en-US" sz="2000" spc="-15" dirty="0" smtClean="0">
                <a:solidFill>
                  <a:schemeClr val="bg1"/>
                </a:solidFill>
              </a:rPr>
              <a:t>are</a:t>
            </a:r>
            <a:r>
              <a:rPr lang="en-US" sz="2000" spc="-145" dirty="0" smtClean="0">
                <a:solidFill>
                  <a:schemeClr val="bg1"/>
                </a:solidFill>
              </a:rPr>
              <a:t> </a:t>
            </a:r>
            <a:r>
              <a:rPr lang="en-US" sz="2000" spc="-40" dirty="0" smtClean="0">
                <a:solidFill>
                  <a:schemeClr val="bg1"/>
                </a:solidFill>
              </a:rPr>
              <a:t>more</a:t>
            </a:r>
            <a:r>
              <a:rPr lang="en-US" sz="2000" spc="-140" dirty="0" smtClean="0">
                <a:solidFill>
                  <a:schemeClr val="bg1"/>
                </a:solidFill>
              </a:rPr>
              <a:t> </a:t>
            </a:r>
            <a:r>
              <a:rPr lang="en-US" sz="2000" spc="-20" dirty="0" smtClean="0">
                <a:solidFill>
                  <a:schemeClr val="bg1"/>
                </a:solidFill>
              </a:rPr>
              <a:t>than</a:t>
            </a:r>
            <a:r>
              <a:rPr lang="en-US" sz="2000" spc="-145" dirty="0" smtClean="0">
                <a:solidFill>
                  <a:schemeClr val="bg1"/>
                </a:solidFill>
              </a:rPr>
              <a:t> </a:t>
            </a:r>
            <a:r>
              <a:rPr lang="en-US" sz="2000" spc="-45" dirty="0" smtClean="0">
                <a:solidFill>
                  <a:schemeClr val="bg1"/>
                </a:solidFill>
              </a:rPr>
              <a:t>just</a:t>
            </a:r>
            <a:r>
              <a:rPr lang="en-US" sz="2000" spc="-145" dirty="0" smtClean="0">
                <a:solidFill>
                  <a:schemeClr val="bg1"/>
                </a:solidFill>
              </a:rPr>
              <a:t> </a:t>
            </a:r>
            <a:r>
              <a:rPr lang="en-US" sz="2000" spc="10" dirty="0" smtClean="0">
                <a:solidFill>
                  <a:schemeClr val="bg1"/>
                </a:solidFill>
              </a:rPr>
              <a:t>a</a:t>
            </a:r>
            <a:r>
              <a:rPr lang="en-US" sz="2000" spc="-145" dirty="0" smtClean="0">
                <a:solidFill>
                  <a:schemeClr val="bg1"/>
                </a:solidFill>
              </a:rPr>
              <a:t> </a:t>
            </a:r>
            <a:r>
              <a:rPr lang="en-US" sz="2000" spc="-25" dirty="0" smtClean="0">
                <a:solidFill>
                  <a:schemeClr val="bg1"/>
                </a:solidFill>
              </a:rPr>
              <a:t>prompt-response</a:t>
            </a:r>
            <a:r>
              <a:rPr lang="en-US" sz="2000" spc="-140" dirty="0" smtClean="0">
                <a:solidFill>
                  <a:schemeClr val="bg1"/>
                </a:solidFill>
              </a:rPr>
              <a:t> </a:t>
            </a:r>
            <a:r>
              <a:rPr lang="en-US" sz="2000" spc="-40" dirty="0" smtClean="0">
                <a:solidFill>
                  <a:schemeClr val="bg1"/>
                </a:solidFill>
              </a:rPr>
              <a:t>system.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1018213" y="1929638"/>
            <a:ext cx="3325563" cy="8622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400" b="1" spc="-85" dirty="0">
                <a:solidFill>
                  <a:schemeClr val="bg2"/>
                </a:solidFill>
                <a:latin typeface="Arial"/>
                <a:cs typeface="Arial"/>
              </a:rPr>
              <a:t>Tasks:</a:t>
            </a:r>
            <a:r>
              <a:rPr sz="2400" b="1" spc="-5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chemeClr val="bg2"/>
                </a:solidFill>
                <a:latin typeface="Microsoft Sans Serif"/>
                <a:cs typeface="Microsoft Sans Serif"/>
              </a:rPr>
              <a:t>Single</a:t>
            </a:r>
            <a:r>
              <a:rPr sz="2400" spc="-15" dirty="0">
                <a:solidFill>
                  <a:schemeClr val="bg2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chemeClr val="bg2"/>
                </a:solidFill>
                <a:latin typeface="Microsoft Sans Serif"/>
                <a:cs typeface="Microsoft Sans Serif"/>
              </a:rPr>
              <a:t>interaction </a:t>
            </a:r>
            <a:r>
              <a:rPr sz="2400" spc="-625" dirty="0">
                <a:solidFill>
                  <a:schemeClr val="bg2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chemeClr val="bg2"/>
                </a:solidFill>
                <a:latin typeface="Microsoft Sans Serif"/>
                <a:cs typeface="Microsoft Sans Serif"/>
              </a:rPr>
              <a:t>with</a:t>
            </a:r>
            <a:r>
              <a:rPr sz="2400" spc="-5" dirty="0">
                <a:solidFill>
                  <a:schemeClr val="bg2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chemeClr val="bg2"/>
                </a:solidFill>
                <a:latin typeface="Microsoft Sans Serif"/>
                <a:cs typeface="Microsoft Sans Serif"/>
              </a:rPr>
              <a:t>an</a:t>
            </a:r>
            <a:r>
              <a:rPr sz="2400" spc="-5" dirty="0">
                <a:solidFill>
                  <a:schemeClr val="bg2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chemeClr val="bg2"/>
                </a:solidFill>
                <a:latin typeface="Microsoft Sans Serif"/>
                <a:cs typeface="Microsoft Sans Serif"/>
              </a:rPr>
              <a:t>LLM</a:t>
            </a:r>
            <a:endParaRPr sz="2400" dirty="0">
              <a:solidFill>
                <a:schemeClr val="bg2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744279" y="5137958"/>
            <a:ext cx="3698628" cy="12870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2400" b="1" spc="5" dirty="0">
                <a:solidFill>
                  <a:schemeClr val="bg2"/>
                </a:solidFill>
                <a:latin typeface="Arial"/>
                <a:cs typeface="Arial"/>
              </a:rPr>
              <a:t>Workfiow:</a:t>
            </a:r>
            <a:r>
              <a:rPr sz="2400" b="1" spc="-50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chemeClr val="bg2"/>
                </a:solidFill>
                <a:latin typeface="Microsoft Sans Serif"/>
                <a:cs typeface="Microsoft Sans Serif"/>
              </a:rPr>
              <a:t>Applications </a:t>
            </a:r>
            <a:r>
              <a:rPr sz="2400" spc="-625" dirty="0">
                <a:solidFill>
                  <a:schemeClr val="bg2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chemeClr val="bg2"/>
                </a:solidFill>
                <a:latin typeface="Microsoft Sans Serif"/>
                <a:cs typeface="Microsoft Sans Serif"/>
              </a:rPr>
              <a:t>with </a:t>
            </a:r>
            <a:r>
              <a:rPr sz="2400" spc="70" dirty="0">
                <a:solidFill>
                  <a:schemeClr val="bg2"/>
                </a:solidFill>
                <a:latin typeface="Microsoft Sans Serif"/>
                <a:cs typeface="Microsoft Sans Serif"/>
              </a:rPr>
              <a:t>more </a:t>
            </a:r>
            <a:r>
              <a:rPr sz="2400" spc="80" dirty="0">
                <a:solidFill>
                  <a:schemeClr val="bg2"/>
                </a:solidFill>
                <a:latin typeface="Microsoft Sans Serif"/>
                <a:cs typeface="Microsoft Sans Serif"/>
              </a:rPr>
              <a:t>than </a:t>
            </a:r>
            <a:r>
              <a:rPr sz="2400" spc="-30" dirty="0">
                <a:solidFill>
                  <a:schemeClr val="bg2"/>
                </a:solidFill>
                <a:latin typeface="Microsoft Sans Serif"/>
                <a:cs typeface="Microsoft Sans Serif"/>
              </a:rPr>
              <a:t>a </a:t>
            </a:r>
            <a:r>
              <a:rPr sz="2400" spc="15" dirty="0">
                <a:solidFill>
                  <a:schemeClr val="bg2"/>
                </a:solidFill>
                <a:latin typeface="Microsoft Sans Serif"/>
                <a:cs typeface="Microsoft Sans Serif"/>
              </a:rPr>
              <a:t>single </a:t>
            </a:r>
            <a:r>
              <a:rPr sz="2400" spc="-625" dirty="0">
                <a:solidFill>
                  <a:schemeClr val="bg2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chemeClr val="bg2"/>
                </a:solidFill>
                <a:latin typeface="Microsoft Sans Serif"/>
                <a:cs typeface="Microsoft Sans Serif"/>
              </a:rPr>
              <a:t>interaction</a:t>
            </a:r>
            <a:endParaRPr sz="2400" dirty="0">
              <a:solidFill>
                <a:schemeClr val="bg2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" name="object 6"/>
          <p:cNvGrpSpPr/>
          <p:nvPr/>
        </p:nvGrpSpPr>
        <p:grpSpPr>
          <a:xfrm>
            <a:off x="5028726" y="2198501"/>
            <a:ext cx="4510405" cy="496570"/>
            <a:chOff x="4759619" y="2177931"/>
            <a:chExt cx="4510405" cy="496570"/>
          </a:xfrm>
        </p:grpSpPr>
        <p:sp>
          <p:nvSpPr>
            <p:cNvPr id="16" name="object 7"/>
            <p:cNvSpPr/>
            <p:nvPr/>
          </p:nvSpPr>
          <p:spPr>
            <a:xfrm>
              <a:off x="4764382" y="2182693"/>
              <a:ext cx="1207770" cy="487045"/>
            </a:xfrm>
            <a:custGeom>
              <a:avLst/>
              <a:gdLst/>
              <a:ahLst/>
              <a:cxnLst/>
              <a:rect l="l" t="t" r="r" b="b"/>
              <a:pathLst>
                <a:path w="1207770" h="487044">
                  <a:moveTo>
                    <a:pt x="0" y="81118"/>
                  </a:moveTo>
                  <a:lnTo>
                    <a:pt x="6374" y="49543"/>
                  </a:lnTo>
                  <a:lnTo>
                    <a:pt x="23759" y="23758"/>
                  </a:lnTo>
                  <a:lnTo>
                    <a:pt x="49543" y="6374"/>
                  </a:lnTo>
                  <a:lnTo>
                    <a:pt x="81118" y="0"/>
                  </a:lnTo>
                  <a:lnTo>
                    <a:pt x="1126392" y="0"/>
                  </a:lnTo>
                  <a:lnTo>
                    <a:pt x="1171396" y="13628"/>
                  </a:lnTo>
                  <a:lnTo>
                    <a:pt x="1201335" y="50075"/>
                  </a:lnTo>
                  <a:lnTo>
                    <a:pt x="1207510" y="81118"/>
                  </a:lnTo>
                  <a:lnTo>
                    <a:pt x="1207510" y="405580"/>
                  </a:lnTo>
                  <a:lnTo>
                    <a:pt x="1201135" y="437155"/>
                  </a:lnTo>
                  <a:lnTo>
                    <a:pt x="1183751" y="462940"/>
                  </a:lnTo>
                  <a:lnTo>
                    <a:pt x="1157967" y="480324"/>
                  </a:lnTo>
                  <a:lnTo>
                    <a:pt x="1126392" y="486698"/>
                  </a:lnTo>
                  <a:lnTo>
                    <a:pt x="81118" y="486698"/>
                  </a:lnTo>
                  <a:lnTo>
                    <a:pt x="49543" y="480324"/>
                  </a:lnTo>
                  <a:lnTo>
                    <a:pt x="23759" y="462940"/>
                  </a:lnTo>
                  <a:lnTo>
                    <a:pt x="6374" y="437155"/>
                  </a:lnTo>
                  <a:lnTo>
                    <a:pt x="0" y="405580"/>
                  </a:lnTo>
                  <a:lnTo>
                    <a:pt x="0" y="81118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/>
            <p:cNvSpPr/>
            <p:nvPr/>
          </p:nvSpPr>
          <p:spPr>
            <a:xfrm>
              <a:off x="8057241" y="2182693"/>
              <a:ext cx="1207770" cy="487045"/>
            </a:xfrm>
            <a:custGeom>
              <a:avLst/>
              <a:gdLst/>
              <a:ahLst/>
              <a:cxnLst/>
              <a:rect l="l" t="t" r="r" b="b"/>
              <a:pathLst>
                <a:path w="1207770" h="487044">
                  <a:moveTo>
                    <a:pt x="0" y="81118"/>
                  </a:moveTo>
                  <a:lnTo>
                    <a:pt x="6374" y="49543"/>
                  </a:lnTo>
                  <a:lnTo>
                    <a:pt x="23758" y="23758"/>
                  </a:lnTo>
                  <a:lnTo>
                    <a:pt x="49542" y="6374"/>
                  </a:lnTo>
                  <a:lnTo>
                    <a:pt x="81117" y="0"/>
                  </a:lnTo>
                  <a:lnTo>
                    <a:pt x="1126390" y="0"/>
                  </a:lnTo>
                  <a:lnTo>
                    <a:pt x="1171396" y="13628"/>
                  </a:lnTo>
                  <a:lnTo>
                    <a:pt x="1201335" y="50075"/>
                  </a:lnTo>
                  <a:lnTo>
                    <a:pt x="1207509" y="81118"/>
                  </a:lnTo>
                  <a:lnTo>
                    <a:pt x="1207509" y="405580"/>
                  </a:lnTo>
                  <a:lnTo>
                    <a:pt x="1201135" y="437155"/>
                  </a:lnTo>
                  <a:lnTo>
                    <a:pt x="1183750" y="462940"/>
                  </a:lnTo>
                  <a:lnTo>
                    <a:pt x="1157966" y="480324"/>
                  </a:lnTo>
                  <a:lnTo>
                    <a:pt x="1126390" y="486698"/>
                  </a:lnTo>
                  <a:lnTo>
                    <a:pt x="81117" y="486698"/>
                  </a:lnTo>
                  <a:lnTo>
                    <a:pt x="49542" y="480324"/>
                  </a:lnTo>
                  <a:lnTo>
                    <a:pt x="23758" y="462940"/>
                  </a:lnTo>
                  <a:lnTo>
                    <a:pt x="6374" y="437155"/>
                  </a:lnTo>
                  <a:lnTo>
                    <a:pt x="0" y="405580"/>
                  </a:lnTo>
                  <a:lnTo>
                    <a:pt x="0" y="81118"/>
                  </a:lnTo>
                  <a:close/>
                </a:path>
              </a:pathLst>
            </a:custGeom>
            <a:ln w="9524">
              <a:solidFill>
                <a:srgbClr val="00A9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9"/>
          <p:cNvSpPr txBox="1"/>
          <p:nvPr/>
        </p:nvSpPr>
        <p:spPr>
          <a:xfrm>
            <a:off x="8482220" y="2118953"/>
            <a:ext cx="89661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19" name="object 10"/>
          <p:cNvSpPr/>
          <p:nvPr/>
        </p:nvSpPr>
        <p:spPr>
          <a:xfrm>
            <a:off x="5132747" y="2310202"/>
            <a:ext cx="1207770" cy="487045"/>
          </a:xfrm>
          <a:custGeom>
            <a:avLst/>
            <a:gdLst/>
            <a:ahLst/>
            <a:cxnLst/>
            <a:rect l="l" t="t" r="r" b="b"/>
            <a:pathLst>
              <a:path w="1207770" h="487044">
                <a:moveTo>
                  <a:pt x="0" y="81118"/>
                </a:moveTo>
                <a:lnTo>
                  <a:pt x="6374" y="49543"/>
                </a:lnTo>
                <a:lnTo>
                  <a:pt x="23759" y="23758"/>
                </a:lnTo>
                <a:lnTo>
                  <a:pt x="49543" y="6374"/>
                </a:lnTo>
                <a:lnTo>
                  <a:pt x="81118" y="0"/>
                </a:lnTo>
                <a:lnTo>
                  <a:pt x="1126392" y="0"/>
                </a:lnTo>
                <a:lnTo>
                  <a:pt x="1171396" y="13628"/>
                </a:lnTo>
                <a:lnTo>
                  <a:pt x="1201335" y="50075"/>
                </a:lnTo>
                <a:lnTo>
                  <a:pt x="1207510" y="81118"/>
                </a:lnTo>
                <a:lnTo>
                  <a:pt x="1207510" y="405580"/>
                </a:lnTo>
                <a:lnTo>
                  <a:pt x="1201135" y="437155"/>
                </a:lnTo>
                <a:lnTo>
                  <a:pt x="1183751" y="462940"/>
                </a:lnTo>
                <a:lnTo>
                  <a:pt x="1157967" y="480324"/>
                </a:lnTo>
                <a:lnTo>
                  <a:pt x="1126392" y="486698"/>
                </a:lnTo>
                <a:lnTo>
                  <a:pt x="81118" y="486698"/>
                </a:lnTo>
                <a:lnTo>
                  <a:pt x="49543" y="480324"/>
                </a:lnTo>
                <a:lnTo>
                  <a:pt x="23759" y="462940"/>
                </a:lnTo>
                <a:lnTo>
                  <a:pt x="6374" y="437155"/>
                </a:lnTo>
                <a:lnTo>
                  <a:pt x="0" y="405580"/>
                </a:lnTo>
                <a:lnTo>
                  <a:pt x="0" y="81118"/>
                </a:lnTo>
                <a:close/>
              </a:path>
            </a:pathLst>
          </a:custGeom>
          <a:ln w="9524">
            <a:solidFill>
              <a:srgbClr val="FF5F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2"/>
          <p:cNvSpPr/>
          <p:nvPr/>
        </p:nvSpPr>
        <p:spPr>
          <a:xfrm>
            <a:off x="8439526" y="2310202"/>
            <a:ext cx="1207770" cy="487045"/>
          </a:xfrm>
          <a:custGeom>
            <a:avLst/>
            <a:gdLst/>
            <a:ahLst/>
            <a:cxnLst/>
            <a:rect l="l" t="t" r="r" b="b"/>
            <a:pathLst>
              <a:path w="1207770" h="487044">
                <a:moveTo>
                  <a:pt x="0" y="81118"/>
                </a:moveTo>
                <a:lnTo>
                  <a:pt x="6374" y="49543"/>
                </a:lnTo>
                <a:lnTo>
                  <a:pt x="23759" y="23758"/>
                </a:lnTo>
                <a:lnTo>
                  <a:pt x="49543" y="6374"/>
                </a:lnTo>
                <a:lnTo>
                  <a:pt x="81118" y="0"/>
                </a:lnTo>
                <a:lnTo>
                  <a:pt x="1126392" y="0"/>
                </a:lnTo>
                <a:lnTo>
                  <a:pt x="1171397" y="13628"/>
                </a:lnTo>
                <a:lnTo>
                  <a:pt x="1201336" y="50075"/>
                </a:lnTo>
                <a:lnTo>
                  <a:pt x="1207511" y="81118"/>
                </a:lnTo>
                <a:lnTo>
                  <a:pt x="1207511" y="405580"/>
                </a:lnTo>
                <a:lnTo>
                  <a:pt x="1201136" y="437155"/>
                </a:lnTo>
                <a:lnTo>
                  <a:pt x="1183752" y="462940"/>
                </a:lnTo>
                <a:lnTo>
                  <a:pt x="1157967" y="480324"/>
                </a:lnTo>
                <a:lnTo>
                  <a:pt x="1126392" y="486698"/>
                </a:lnTo>
                <a:lnTo>
                  <a:pt x="81118" y="486698"/>
                </a:lnTo>
                <a:lnTo>
                  <a:pt x="49543" y="480324"/>
                </a:lnTo>
                <a:lnTo>
                  <a:pt x="23759" y="462940"/>
                </a:lnTo>
                <a:lnTo>
                  <a:pt x="6374" y="437155"/>
                </a:lnTo>
                <a:lnTo>
                  <a:pt x="0" y="405580"/>
                </a:lnTo>
                <a:lnTo>
                  <a:pt x="0" y="81118"/>
                </a:lnTo>
                <a:close/>
              </a:path>
            </a:pathLst>
          </a:custGeom>
          <a:ln w="9524">
            <a:solidFill>
              <a:srgbClr val="00A9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3"/>
          <p:cNvSpPr txBox="1"/>
          <p:nvPr/>
        </p:nvSpPr>
        <p:spPr>
          <a:xfrm>
            <a:off x="8894746" y="2530692"/>
            <a:ext cx="2971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" dirty="0">
                <a:solidFill>
                  <a:srgbClr val="F9F6F4"/>
                </a:solidFill>
                <a:latin typeface="Microsoft Sans Serif"/>
                <a:cs typeface="Microsoft Sans Serif"/>
              </a:rPr>
              <a:t>se</a:t>
            </a:r>
            <a:endParaRPr sz="2000" dirty="0">
              <a:latin typeface="Microsoft Sans Serif"/>
              <a:cs typeface="Microsoft Sans Serif"/>
            </a:endParaRPr>
          </a:p>
        </p:txBody>
      </p:sp>
      <p:grpSp>
        <p:nvGrpSpPr>
          <p:cNvPr id="23" name="object 14"/>
          <p:cNvGrpSpPr/>
          <p:nvPr/>
        </p:nvGrpSpPr>
        <p:grpSpPr>
          <a:xfrm>
            <a:off x="5227243" y="2412379"/>
            <a:ext cx="4510405" cy="496570"/>
            <a:chOff x="4958136" y="2391809"/>
            <a:chExt cx="4510405" cy="496570"/>
          </a:xfrm>
        </p:grpSpPr>
        <p:sp>
          <p:nvSpPr>
            <p:cNvPr id="24" name="object 15"/>
            <p:cNvSpPr/>
            <p:nvPr/>
          </p:nvSpPr>
          <p:spPr>
            <a:xfrm>
              <a:off x="4962898" y="2396571"/>
              <a:ext cx="1207770" cy="487045"/>
            </a:xfrm>
            <a:custGeom>
              <a:avLst/>
              <a:gdLst/>
              <a:ahLst/>
              <a:cxnLst/>
              <a:rect l="l" t="t" r="r" b="b"/>
              <a:pathLst>
                <a:path w="1207770" h="487044">
                  <a:moveTo>
                    <a:pt x="0" y="81118"/>
                  </a:moveTo>
                  <a:lnTo>
                    <a:pt x="6374" y="49543"/>
                  </a:lnTo>
                  <a:lnTo>
                    <a:pt x="23758" y="23758"/>
                  </a:lnTo>
                  <a:lnTo>
                    <a:pt x="49543" y="6374"/>
                  </a:lnTo>
                  <a:lnTo>
                    <a:pt x="81117" y="0"/>
                  </a:lnTo>
                  <a:lnTo>
                    <a:pt x="1126391" y="0"/>
                  </a:lnTo>
                  <a:lnTo>
                    <a:pt x="1171396" y="13628"/>
                  </a:lnTo>
                  <a:lnTo>
                    <a:pt x="1201335" y="50075"/>
                  </a:lnTo>
                  <a:lnTo>
                    <a:pt x="1207509" y="81118"/>
                  </a:lnTo>
                  <a:lnTo>
                    <a:pt x="1207509" y="405581"/>
                  </a:lnTo>
                  <a:lnTo>
                    <a:pt x="1201135" y="437155"/>
                  </a:lnTo>
                  <a:lnTo>
                    <a:pt x="1183751" y="462940"/>
                  </a:lnTo>
                  <a:lnTo>
                    <a:pt x="1157966" y="480324"/>
                  </a:lnTo>
                  <a:lnTo>
                    <a:pt x="1126391" y="486698"/>
                  </a:lnTo>
                  <a:lnTo>
                    <a:pt x="81117" y="486698"/>
                  </a:lnTo>
                  <a:lnTo>
                    <a:pt x="49543" y="480324"/>
                  </a:lnTo>
                  <a:lnTo>
                    <a:pt x="23758" y="462940"/>
                  </a:lnTo>
                  <a:lnTo>
                    <a:pt x="6374" y="437155"/>
                  </a:lnTo>
                  <a:lnTo>
                    <a:pt x="0" y="405581"/>
                  </a:lnTo>
                  <a:lnTo>
                    <a:pt x="0" y="81118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6"/>
            <p:cNvSpPr/>
            <p:nvPr/>
          </p:nvSpPr>
          <p:spPr>
            <a:xfrm>
              <a:off x="8255756" y="2396571"/>
              <a:ext cx="1207770" cy="487045"/>
            </a:xfrm>
            <a:custGeom>
              <a:avLst/>
              <a:gdLst/>
              <a:ahLst/>
              <a:cxnLst/>
              <a:rect l="l" t="t" r="r" b="b"/>
              <a:pathLst>
                <a:path w="1207770" h="487044">
                  <a:moveTo>
                    <a:pt x="0" y="81118"/>
                  </a:moveTo>
                  <a:lnTo>
                    <a:pt x="6374" y="49543"/>
                  </a:lnTo>
                  <a:lnTo>
                    <a:pt x="23759" y="23758"/>
                  </a:lnTo>
                  <a:lnTo>
                    <a:pt x="49543" y="6374"/>
                  </a:lnTo>
                  <a:lnTo>
                    <a:pt x="81118" y="0"/>
                  </a:lnTo>
                  <a:lnTo>
                    <a:pt x="1126392" y="0"/>
                  </a:lnTo>
                  <a:lnTo>
                    <a:pt x="1171396" y="13628"/>
                  </a:lnTo>
                  <a:lnTo>
                    <a:pt x="1201335" y="50075"/>
                  </a:lnTo>
                  <a:lnTo>
                    <a:pt x="1207510" y="81118"/>
                  </a:lnTo>
                  <a:lnTo>
                    <a:pt x="1207510" y="405581"/>
                  </a:lnTo>
                  <a:lnTo>
                    <a:pt x="1201135" y="437155"/>
                  </a:lnTo>
                  <a:lnTo>
                    <a:pt x="1183751" y="462940"/>
                  </a:lnTo>
                  <a:lnTo>
                    <a:pt x="1157967" y="480324"/>
                  </a:lnTo>
                  <a:lnTo>
                    <a:pt x="1126392" y="486698"/>
                  </a:lnTo>
                  <a:lnTo>
                    <a:pt x="81118" y="486698"/>
                  </a:lnTo>
                  <a:lnTo>
                    <a:pt x="49543" y="480324"/>
                  </a:lnTo>
                  <a:lnTo>
                    <a:pt x="23759" y="462940"/>
                  </a:lnTo>
                  <a:lnTo>
                    <a:pt x="6374" y="437155"/>
                  </a:lnTo>
                  <a:lnTo>
                    <a:pt x="0" y="405581"/>
                  </a:lnTo>
                  <a:lnTo>
                    <a:pt x="0" y="81118"/>
                  </a:lnTo>
                  <a:close/>
                </a:path>
              </a:pathLst>
            </a:custGeom>
            <a:ln w="9524">
              <a:solidFill>
                <a:srgbClr val="00A9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22"/>
          <p:cNvGrpSpPr/>
          <p:nvPr/>
        </p:nvGrpSpPr>
        <p:grpSpPr>
          <a:xfrm>
            <a:off x="5321923" y="2316373"/>
            <a:ext cx="4410710" cy="723900"/>
            <a:chOff x="5156652" y="2378635"/>
            <a:chExt cx="4410710" cy="723900"/>
          </a:xfrm>
        </p:grpSpPr>
        <p:pic>
          <p:nvPicPr>
            <p:cNvPr id="32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908" y="2378635"/>
              <a:ext cx="220741" cy="140461"/>
            </a:xfrm>
            <a:prstGeom prst="rect">
              <a:avLst/>
            </a:prstGeom>
          </p:spPr>
        </p:pic>
        <p:sp>
          <p:nvSpPr>
            <p:cNvPr id="33" name="object 24"/>
            <p:cNvSpPr/>
            <p:nvPr/>
          </p:nvSpPr>
          <p:spPr>
            <a:xfrm>
              <a:off x="5161414" y="2610450"/>
              <a:ext cx="1207770" cy="487045"/>
            </a:xfrm>
            <a:custGeom>
              <a:avLst/>
              <a:gdLst/>
              <a:ahLst/>
              <a:cxnLst/>
              <a:rect l="l" t="t" r="r" b="b"/>
              <a:pathLst>
                <a:path w="1207770" h="487044">
                  <a:moveTo>
                    <a:pt x="1126391" y="486699"/>
                  </a:moveTo>
                  <a:lnTo>
                    <a:pt x="81117" y="486699"/>
                  </a:lnTo>
                  <a:lnTo>
                    <a:pt x="49542" y="480324"/>
                  </a:lnTo>
                  <a:lnTo>
                    <a:pt x="23758" y="462940"/>
                  </a:lnTo>
                  <a:lnTo>
                    <a:pt x="6374" y="437155"/>
                  </a:lnTo>
                  <a:lnTo>
                    <a:pt x="0" y="405580"/>
                  </a:lnTo>
                  <a:lnTo>
                    <a:pt x="0" y="81118"/>
                  </a:lnTo>
                  <a:lnTo>
                    <a:pt x="6374" y="49543"/>
                  </a:lnTo>
                  <a:lnTo>
                    <a:pt x="23758" y="23758"/>
                  </a:lnTo>
                  <a:lnTo>
                    <a:pt x="49542" y="6374"/>
                  </a:lnTo>
                  <a:lnTo>
                    <a:pt x="81117" y="0"/>
                  </a:lnTo>
                  <a:lnTo>
                    <a:pt x="1126391" y="0"/>
                  </a:lnTo>
                  <a:lnTo>
                    <a:pt x="1171396" y="13628"/>
                  </a:lnTo>
                  <a:lnTo>
                    <a:pt x="1201335" y="50075"/>
                  </a:lnTo>
                  <a:lnTo>
                    <a:pt x="1207509" y="81118"/>
                  </a:lnTo>
                  <a:lnTo>
                    <a:pt x="1207509" y="405580"/>
                  </a:lnTo>
                  <a:lnTo>
                    <a:pt x="1201135" y="437155"/>
                  </a:lnTo>
                  <a:lnTo>
                    <a:pt x="1183750" y="462940"/>
                  </a:lnTo>
                  <a:lnTo>
                    <a:pt x="1157966" y="480324"/>
                  </a:lnTo>
                  <a:lnTo>
                    <a:pt x="1126391" y="4866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5"/>
            <p:cNvSpPr/>
            <p:nvPr/>
          </p:nvSpPr>
          <p:spPr>
            <a:xfrm>
              <a:off x="5161414" y="2610450"/>
              <a:ext cx="1207770" cy="487045"/>
            </a:xfrm>
            <a:custGeom>
              <a:avLst/>
              <a:gdLst/>
              <a:ahLst/>
              <a:cxnLst/>
              <a:rect l="l" t="t" r="r" b="b"/>
              <a:pathLst>
                <a:path w="1207770" h="487044">
                  <a:moveTo>
                    <a:pt x="0" y="81118"/>
                  </a:moveTo>
                  <a:lnTo>
                    <a:pt x="6374" y="49543"/>
                  </a:lnTo>
                  <a:lnTo>
                    <a:pt x="23758" y="23758"/>
                  </a:lnTo>
                  <a:lnTo>
                    <a:pt x="49542" y="6374"/>
                  </a:lnTo>
                  <a:lnTo>
                    <a:pt x="81117" y="0"/>
                  </a:lnTo>
                  <a:lnTo>
                    <a:pt x="1126391" y="0"/>
                  </a:lnTo>
                  <a:lnTo>
                    <a:pt x="1171396" y="13628"/>
                  </a:lnTo>
                  <a:lnTo>
                    <a:pt x="1201335" y="50075"/>
                  </a:lnTo>
                  <a:lnTo>
                    <a:pt x="1207509" y="81118"/>
                  </a:lnTo>
                  <a:lnTo>
                    <a:pt x="1207509" y="405580"/>
                  </a:lnTo>
                  <a:lnTo>
                    <a:pt x="1201135" y="437155"/>
                  </a:lnTo>
                  <a:lnTo>
                    <a:pt x="1183750" y="462940"/>
                  </a:lnTo>
                  <a:lnTo>
                    <a:pt x="1157966" y="480324"/>
                  </a:lnTo>
                  <a:lnTo>
                    <a:pt x="1126391" y="486699"/>
                  </a:lnTo>
                  <a:lnTo>
                    <a:pt x="81117" y="486699"/>
                  </a:lnTo>
                  <a:lnTo>
                    <a:pt x="49542" y="480324"/>
                  </a:lnTo>
                  <a:lnTo>
                    <a:pt x="23758" y="462940"/>
                  </a:lnTo>
                  <a:lnTo>
                    <a:pt x="6374" y="437155"/>
                  </a:lnTo>
                  <a:lnTo>
                    <a:pt x="0" y="405580"/>
                  </a:lnTo>
                  <a:lnTo>
                    <a:pt x="0" y="81118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6"/>
            <p:cNvSpPr/>
            <p:nvPr/>
          </p:nvSpPr>
          <p:spPr>
            <a:xfrm>
              <a:off x="8355015" y="2503511"/>
              <a:ext cx="1207770" cy="487045"/>
            </a:xfrm>
            <a:custGeom>
              <a:avLst/>
              <a:gdLst/>
              <a:ahLst/>
              <a:cxnLst/>
              <a:rect l="l" t="t" r="r" b="b"/>
              <a:pathLst>
                <a:path w="1207770" h="487044">
                  <a:moveTo>
                    <a:pt x="1126391" y="486699"/>
                  </a:moveTo>
                  <a:lnTo>
                    <a:pt x="81117" y="486699"/>
                  </a:lnTo>
                  <a:lnTo>
                    <a:pt x="49543" y="480324"/>
                  </a:lnTo>
                  <a:lnTo>
                    <a:pt x="23758" y="462940"/>
                  </a:lnTo>
                  <a:lnTo>
                    <a:pt x="6374" y="437155"/>
                  </a:lnTo>
                  <a:lnTo>
                    <a:pt x="0" y="405581"/>
                  </a:lnTo>
                  <a:lnTo>
                    <a:pt x="0" y="81118"/>
                  </a:lnTo>
                  <a:lnTo>
                    <a:pt x="6374" y="49543"/>
                  </a:lnTo>
                  <a:lnTo>
                    <a:pt x="23758" y="23758"/>
                  </a:lnTo>
                  <a:lnTo>
                    <a:pt x="49543" y="6374"/>
                  </a:lnTo>
                  <a:lnTo>
                    <a:pt x="81117" y="0"/>
                  </a:lnTo>
                  <a:lnTo>
                    <a:pt x="1126391" y="0"/>
                  </a:lnTo>
                  <a:lnTo>
                    <a:pt x="1171396" y="13628"/>
                  </a:lnTo>
                  <a:lnTo>
                    <a:pt x="1201335" y="50075"/>
                  </a:lnTo>
                  <a:lnTo>
                    <a:pt x="1207510" y="81118"/>
                  </a:lnTo>
                  <a:lnTo>
                    <a:pt x="1207510" y="405581"/>
                  </a:lnTo>
                  <a:lnTo>
                    <a:pt x="1201135" y="437155"/>
                  </a:lnTo>
                  <a:lnTo>
                    <a:pt x="1183751" y="462940"/>
                  </a:lnTo>
                  <a:lnTo>
                    <a:pt x="1157966" y="480324"/>
                  </a:lnTo>
                  <a:lnTo>
                    <a:pt x="1126391" y="4866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7"/>
            <p:cNvSpPr/>
            <p:nvPr/>
          </p:nvSpPr>
          <p:spPr>
            <a:xfrm>
              <a:off x="8355015" y="2503511"/>
              <a:ext cx="1207770" cy="487045"/>
            </a:xfrm>
            <a:custGeom>
              <a:avLst/>
              <a:gdLst/>
              <a:ahLst/>
              <a:cxnLst/>
              <a:rect l="l" t="t" r="r" b="b"/>
              <a:pathLst>
                <a:path w="1207770" h="487044">
                  <a:moveTo>
                    <a:pt x="0" y="81118"/>
                  </a:moveTo>
                  <a:lnTo>
                    <a:pt x="6374" y="49543"/>
                  </a:lnTo>
                  <a:lnTo>
                    <a:pt x="23758" y="23758"/>
                  </a:lnTo>
                  <a:lnTo>
                    <a:pt x="49543" y="6374"/>
                  </a:lnTo>
                  <a:lnTo>
                    <a:pt x="81117" y="0"/>
                  </a:lnTo>
                  <a:lnTo>
                    <a:pt x="1126391" y="0"/>
                  </a:lnTo>
                  <a:lnTo>
                    <a:pt x="1171396" y="13628"/>
                  </a:lnTo>
                  <a:lnTo>
                    <a:pt x="1201335" y="50075"/>
                  </a:lnTo>
                  <a:lnTo>
                    <a:pt x="1207510" y="81118"/>
                  </a:lnTo>
                  <a:lnTo>
                    <a:pt x="1207510" y="405581"/>
                  </a:lnTo>
                  <a:lnTo>
                    <a:pt x="1201135" y="437155"/>
                  </a:lnTo>
                  <a:lnTo>
                    <a:pt x="1183751" y="462940"/>
                  </a:lnTo>
                  <a:lnTo>
                    <a:pt x="1157966" y="480324"/>
                  </a:lnTo>
                  <a:lnTo>
                    <a:pt x="1126391" y="486699"/>
                  </a:lnTo>
                  <a:lnTo>
                    <a:pt x="81117" y="486699"/>
                  </a:lnTo>
                  <a:lnTo>
                    <a:pt x="49543" y="480324"/>
                  </a:lnTo>
                  <a:lnTo>
                    <a:pt x="23758" y="462940"/>
                  </a:lnTo>
                  <a:lnTo>
                    <a:pt x="6374" y="437155"/>
                  </a:lnTo>
                  <a:lnTo>
                    <a:pt x="0" y="405581"/>
                  </a:lnTo>
                  <a:lnTo>
                    <a:pt x="0" y="81118"/>
                  </a:lnTo>
                  <a:close/>
                </a:path>
              </a:pathLst>
            </a:custGeom>
            <a:ln w="9524">
              <a:solidFill>
                <a:srgbClr val="00A9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55"/>
          <p:cNvSpPr txBox="1"/>
          <p:nvPr/>
        </p:nvSpPr>
        <p:spPr>
          <a:xfrm>
            <a:off x="10009441" y="4367019"/>
            <a:ext cx="601345" cy="256480"/>
          </a:xfrm>
          <a:prstGeom prst="rect">
            <a:avLst/>
          </a:prstGeom>
          <a:ln w="9524">
            <a:solidFill>
              <a:srgbClr val="FF5F46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40"/>
              </a:spcBef>
            </a:pPr>
            <a:r>
              <a:rPr sz="1300" spc="-45" dirty="0">
                <a:solidFill>
                  <a:schemeClr val="bg2"/>
                </a:solidFill>
                <a:latin typeface="Microsoft Sans Serif"/>
                <a:cs typeface="Microsoft Sans Serif"/>
              </a:rPr>
              <a:t>Task</a:t>
            </a:r>
            <a:endParaRPr sz="1300" dirty="0">
              <a:solidFill>
                <a:schemeClr val="bg2"/>
              </a:solidFill>
              <a:latin typeface="Microsoft Sans Serif"/>
              <a:cs typeface="Microsoft Sans Serif"/>
            </a:endParaRPr>
          </a:p>
        </p:txBody>
      </p:sp>
      <p:sp>
        <p:nvSpPr>
          <p:cNvPr id="65" name="object 56"/>
          <p:cNvSpPr/>
          <p:nvPr/>
        </p:nvSpPr>
        <p:spPr>
          <a:xfrm>
            <a:off x="9033268" y="4314019"/>
            <a:ext cx="601345" cy="325755"/>
          </a:xfrm>
          <a:custGeom>
            <a:avLst/>
            <a:gdLst/>
            <a:ahLst/>
            <a:cxnLst/>
            <a:rect l="l" t="t" r="r" b="b"/>
            <a:pathLst>
              <a:path w="601345" h="325754">
                <a:moveTo>
                  <a:pt x="601199" y="325199"/>
                </a:moveTo>
                <a:lnTo>
                  <a:pt x="0" y="325199"/>
                </a:lnTo>
                <a:lnTo>
                  <a:pt x="0" y="0"/>
                </a:lnTo>
                <a:lnTo>
                  <a:pt x="601199" y="0"/>
                </a:lnTo>
                <a:lnTo>
                  <a:pt x="601199" y="3251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57"/>
          <p:cNvSpPr txBox="1"/>
          <p:nvPr/>
        </p:nvSpPr>
        <p:spPr>
          <a:xfrm>
            <a:off x="9033268" y="4314019"/>
            <a:ext cx="601345" cy="325755"/>
          </a:xfrm>
          <a:prstGeom prst="rect">
            <a:avLst/>
          </a:prstGeom>
          <a:ln w="9524">
            <a:solidFill>
              <a:srgbClr val="FF5F46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40"/>
              </a:spcBef>
            </a:pPr>
            <a:r>
              <a:rPr sz="1300" spc="-45" dirty="0">
                <a:latin typeface="Microsoft Sans Serif"/>
                <a:cs typeface="Microsoft Sans Serif"/>
              </a:rPr>
              <a:t>Task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67" name="object 58"/>
          <p:cNvSpPr/>
          <p:nvPr/>
        </p:nvSpPr>
        <p:spPr>
          <a:xfrm>
            <a:off x="8533731" y="4983344"/>
            <a:ext cx="601345" cy="325755"/>
          </a:xfrm>
          <a:custGeom>
            <a:avLst/>
            <a:gdLst/>
            <a:ahLst/>
            <a:cxnLst/>
            <a:rect l="l" t="t" r="r" b="b"/>
            <a:pathLst>
              <a:path w="601345" h="325754">
                <a:moveTo>
                  <a:pt x="601199" y="325199"/>
                </a:moveTo>
                <a:lnTo>
                  <a:pt x="0" y="325199"/>
                </a:lnTo>
                <a:lnTo>
                  <a:pt x="0" y="0"/>
                </a:lnTo>
                <a:lnTo>
                  <a:pt x="601199" y="0"/>
                </a:lnTo>
                <a:lnTo>
                  <a:pt x="601199" y="325199"/>
                </a:lnTo>
                <a:close/>
              </a:path>
            </a:pathLst>
          </a:custGeom>
          <a:solidFill>
            <a:srgbClr val="A2C4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59"/>
          <p:cNvSpPr txBox="1"/>
          <p:nvPr/>
        </p:nvSpPr>
        <p:spPr>
          <a:xfrm>
            <a:off x="8533731" y="4983344"/>
            <a:ext cx="601345" cy="325755"/>
          </a:xfrm>
          <a:prstGeom prst="rect">
            <a:avLst/>
          </a:prstGeom>
          <a:ln w="9524">
            <a:solidFill>
              <a:srgbClr val="FF5F46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40"/>
              </a:spcBef>
            </a:pPr>
            <a:r>
              <a:rPr sz="1300" spc="-45" dirty="0">
                <a:latin typeface="Microsoft Sans Serif"/>
                <a:cs typeface="Microsoft Sans Serif"/>
              </a:rPr>
              <a:t>Task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69" name="object 60"/>
          <p:cNvSpPr txBox="1"/>
          <p:nvPr/>
        </p:nvSpPr>
        <p:spPr>
          <a:xfrm>
            <a:off x="7742732" y="4430894"/>
            <a:ext cx="601345" cy="325755"/>
          </a:xfrm>
          <a:prstGeom prst="rect">
            <a:avLst/>
          </a:prstGeom>
          <a:solidFill>
            <a:srgbClr val="A2C4C9"/>
          </a:solidFill>
          <a:ln w="9524">
            <a:solidFill>
              <a:srgbClr val="FF5F46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40"/>
              </a:spcBef>
            </a:pPr>
            <a:r>
              <a:rPr sz="1300" spc="-45" dirty="0">
                <a:latin typeface="Microsoft Sans Serif"/>
                <a:cs typeface="Microsoft Sans Serif"/>
              </a:rPr>
              <a:t>Task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70" name="object 61"/>
          <p:cNvSpPr txBox="1"/>
          <p:nvPr/>
        </p:nvSpPr>
        <p:spPr>
          <a:xfrm>
            <a:off x="6894369" y="4756370"/>
            <a:ext cx="601345" cy="325755"/>
          </a:xfrm>
          <a:prstGeom prst="rect">
            <a:avLst/>
          </a:prstGeom>
          <a:solidFill>
            <a:srgbClr val="A4C1F4"/>
          </a:solidFill>
          <a:ln w="9524">
            <a:solidFill>
              <a:srgbClr val="FF5F46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40"/>
              </a:spcBef>
            </a:pPr>
            <a:r>
              <a:rPr sz="1300" spc="-45" dirty="0">
                <a:latin typeface="Microsoft Sans Serif"/>
                <a:cs typeface="Microsoft Sans Serif"/>
              </a:rPr>
              <a:t>Task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71" name="object 62"/>
          <p:cNvSpPr txBox="1"/>
          <p:nvPr/>
        </p:nvSpPr>
        <p:spPr>
          <a:xfrm>
            <a:off x="6127907" y="4476620"/>
            <a:ext cx="601345" cy="325755"/>
          </a:xfrm>
          <a:prstGeom prst="rect">
            <a:avLst/>
          </a:prstGeom>
          <a:solidFill>
            <a:srgbClr val="6FA8DC"/>
          </a:solidFill>
          <a:ln w="9524">
            <a:solidFill>
              <a:srgbClr val="FF5F46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40"/>
              </a:spcBef>
            </a:pPr>
            <a:r>
              <a:rPr sz="1300" spc="-45" dirty="0">
                <a:latin typeface="Microsoft Sans Serif"/>
                <a:cs typeface="Microsoft Sans Serif"/>
              </a:rPr>
              <a:t>Task</a:t>
            </a:r>
            <a:endParaRPr sz="1300" dirty="0">
              <a:latin typeface="Microsoft Sans Serif"/>
              <a:cs typeface="Microsoft Sans Serif"/>
            </a:endParaRPr>
          </a:p>
        </p:txBody>
      </p:sp>
      <p:grpSp>
        <p:nvGrpSpPr>
          <p:cNvPr id="72" name="object 63"/>
          <p:cNvGrpSpPr/>
          <p:nvPr/>
        </p:nvGrpSpPr>
        <p:grpSpPr>
          <a:xfrm>
            <a:off x="10961244" y="4524232"/>
            <a:ext cx="1317625" cy="593090"/>
            <a:chOff x="10692137" y="4503662"/>
            <a:chExt cx="1317625" cy="593090"/>
          </a:xfrm>
        </p:grpSpPr>
        <p:sp>
          <p:nvSpPr>
            <p:cNvPr id="73" name="object 64"/>
            <p:cNvSpPr/>
            <p:nvPr/>
          </p:nvSpPr>
          <p:spPr>
            <a:xfrm>
              <a:off x="10696899" y="4508424"/>
              <a:ext cx="1308100" cy="583565"/>
            </a:xfrm>
            <a:custGeom>
              <a:avLst/>
              <a:gdLst/>
              <a:ahLst/>
              <a:cxnLst/>
              <a:rect l="l" t="t" r="r" b="b"/>
              <a:pathLst>
                <a:path w="1308100" h="583564">
                  <a:moveTo>
                    <a:pt x="1307999" y="583499"/>
                  </a:moveTo>
                  <a:lnTo>
                    <a:pt x="0" y="583499"/>
                  </a:lnTo>
                  <a:lnTo>
                    <a:pt x="145874" y="0"/>
                  </a:lnTo>
                  <a:lnTo>
                    <a:pt x="1162124" y="0"/>
                  </a:lnTo>
                  <a:lnTo>
                    <a:pt x="1307999" y="583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5"/>
            <p:cNvSpPr/>
            <p:nvPr/>
          </p:nvSpPr>
          <p:spPr>
            <a:xfrm>
              <a:off x="10696899" y="4508424"/>
              <a:ext cx="1308100" cy="583565"/>
            </a:xfrm>
            <a:custGeom>
              <a:avLst/>
              <a:gdLst/>
              <a:ahLst/>
              <a:cxnLst/>
              <a:rect l="l" t="t" r="r" b="b"/>
              <a:pathLst>
                <a:path w="1308100" h="583564">
                  <a:moveTo>
                    <a:pt x="0" y="583499"/>
                  </a:moveTo>
                  <a:lnTo>
                    <a:pt x="145874" y="0"/>
                  </a:lnTo>
                  <a:lnTo>
                    <a:pt x="1162124" y="0"/>
                  </a:lnTo>
                  <a:lnTo>
                    <a:pt x="1307999" y="583499"/>
                  </a:lnTo>
                  <a:lnTo>
                    <a:pt x="0" y="583499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66"/>
          <p:cNvSpPr txBox="1"/>
          <p:nvPr/>
        </p:nvSpPr>
        <p:spPr>
          <a:xfrm>
            <a:off x="11180242" y="4623107"/>
            <a:ext cx="880744" cy="4235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73025">
              <a:lnSpc>
                <a:spcPct val="101000"/>
              </a:lnSpc>
              <a:spcBef>
                <a:spcPts val="85"/>
              </a:spcBef>
            </a:pPr>
            <a:r>
              <a:rPr sz="1300" spc="30" dirty="0">
                <a:latin typeface="Microsoft Sans Serif"/>
                <a:cs typeface="Microsoft Sans Serif"/>
              </a:rPr>
              <a:t>Workﬂow </a:t>
            </a:r>
            <a:r>
              <a:rPr sz="1300" spc="35" dirty="0">
                <a:latin typeface="Microsoft Sans Serif"/>
                <a:cs typeface="Microsoft Sans Serif"/>
              </a:rPr>
              <a:t> Compl</a:t>
            </a:r>
            <a:r>
              <a:rPr sz="1300" spc="10" dirty="0">
                <a:latin typeface="Microsoft Sans Serif"/>
                <a:cs typeface="Microsoft Sans Serif"/>
              </a:rPr>
              <a:t>e</a:t>
            </a:r>
            <a:r>
              <a:rPr sz="1300" spc="125" dirty="0">
                <a:latin typeface="Microsoft Sans Serif"/>
                <a:cs typeface="Microsoft Sans Serif"/>
              </a:rPr>
              <a:t>t</a:t>
            </a:r>
            <a:r>
              <a:rPr sz="1300" spc="50" dirty="0">
                <a:latin typeface="Microsoft Sans Serif"/>
                <a:cs typeface="Microsoft Sans Serif"/>
              </a:rPr>
              <a:t>ed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76" name="object 67"/>
          <p:cNvGrpSpPr/>
          <p:nvPr/>
        </p:nvGrpSpPr>
        <p:grpSpPr>
          <a:xfrm>
            <a:off x="4767520" y="4505767"/>
            <a:ext cx="1050925" cy="593090"/>
            <a:chOff x="4493574" y="4528649"/>
            <a:chExt cx="1041400" cy="583565"/>
          </a:xfrm>
        </p:grpSpPr>
        <p:sp>
          <p:nvSpPr>
            <p:cNvPr id="77" name="object 68"/>
            <p:cNvSpPr/>
            <p:nvPr/>
          </p:nvSpPr>
          <p:spPr>
            <a:xfrm>
              <a:off x="4493574" y="4528649"/>
              <a:ext cx="1041400" cy="583565"/>
            </a:xfrm>
            <a:custGeom>
              <a:avLst/>
              <a:gdLst/>
              <a:ahLst/>
              <a:cxnLst/>
              <a:rect l="l" t="t" r="r" b="b"/>
              <a:pathLst>
                <a:path w="1041400" h="583564">
                  <a:moveTo>
                    <a:pt x="943747" y="583499"/>
                  </a:moveTo>
                  <a:lnTo>
                    <a:pt x="97251" y="583499"/>
                  </a:lnTo>
                  <a:lnTo>
                    <a:pt x="59397" y="575857"/>
                  </a:lnTo>
                  <a:lnTo>
                    <a:pt x="28484" y="555015"/>
                  </a:lnTo>
                  <a:lnTo>
                    <a:pt x="7642" y="524102"/>
                  </a:lnTo>
                  <a:lnTo>
                    <a:pt x="0" y="486247"/>
                  </a:lnTo>
                  <a:lnTo>
                    <a:pt x="0" y="97251"/>
                  </a:lnTo>
                  <a:lnTo>
                    <a:pt x="7642" y="59397"/>
                  </a:lnTo>
                  <a:lnTo>
                    <a:pt x="28484" y="28484"/>
                  </a:lnTo>
                  <a:lnTo>
                    <a:pt x="59397" y="7642"/>
                  </a:lnTo>
                  <a:lnTo>
                    <a:pt x="97251" y="0"/>
                  </a:lnTo>
                  <a:lnTo>
                    <a:pt x="943747" y="0"/>
                  </a:lnTo>
                  <a:lnTo>
                    <a:pt x="997703" y="16339"/>
                  </a:lnTo>
                  <a:lnTo>
                    <a:pt x="1024660" y="43296"/>
                  </a:lnTo>
                  <a:lnTo>
                    <a:pt x="1040999" y="97251"/>
                  </a:lnTo>
                  <a:lnTo>
                    <a:pt x="1040999" y="486247"/>
                  </a:lnTo>
                  <a:lnTo>
                    <a:pt x="1033357" y="524102"/>
                  </a:lnTo>
                  <a:lnTo>
                    <a:pt x="1012515" y="555015"/>
                  </a:lnTo>
                  <a:lnTo>
                    <a:pt x="981602" y="575857"/>
                  </a:lnTo>
                  <a:lnTo>
                    <a:pt x="943747" y="5834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69"/>
            <p:cNvSpPr/>
            <p:nvPr/>
          </p:nvSpPr>
          <p:spPr>
            <a:xfrm>
              <a:off x="4493574" y="4528649"/>
              <a:ext cx="1041400" cy="583565"/>
            </a:xfrm>
            <a:custGeom>
              <a:avLst/>
              <a:gdLst/>
              <a:ahLst/>
              <a:cxnLst/>
              <a:rect l="l" t="t" r="r" b="b"/>
              <a:pathLst>
                <a:path w="1041400" h="583564">
                  <a:moveTo>
                    <a:pt x="0" y="97251"/>
                  </a:moveTo>
                  <a:lnTo>
                    <a:pt x="7642" y="59397"/>
                  </a:lnTo>
                  <a:lnTo>
                    <a:pt x="28484" y="28484"/>
                  </a:lnTo>
                  <a:lnTo>
                    <a:pt x="59397" y="7642"/>
                  </a:lnTo>
                  <a:lnTo>
                    <a:pt x="97251" y="0"/>
                  </a:lnTo>
                  <a:lnTo>
                    <a:pt x="943747" y="0"/>
                  </a:lnTo>
                  <a:lnTo>
                    <a:pt x="997703" y="16339"/>
                  </a:lnTo>
                  <a:lnTo>
                    <a:pt x="1024660" y="43296"/>
                  </a:lnTo>
                  <a:lnTo>
                    <a:pt x="1040999" y="97251"/>
                  </a:lnTo>
                  <a:lnTo>
                    <a:pt x="1040999" y="486247"/>
                  </a:lnTo>
                  <a:lnTo>
                    <a:pt x="1033357" y="524102"/>
                  </a:lnTo>
                  <a:lnTo>
                    <a:pt x="1012515" y="555015"/>
                  </a:lnTo>
                  <a:lnTo>
                    <a:pt x="981602" y="575857"/>
                  </a:lnTo>
                  <a:lnTo>
                    <a:pt x="943747" y="583499"/>
                  </a:lnTo>
                  <a:lnTo>
                    <a:pt x="97251" y="583499"/>
                  </a:lnTo>
                  <a:lnTo>
                    <a:pt x="59397" y="575857"/>
                  </a:lnTo>
                  <a:lnTo>
                    <a:pt x="28484" y="555015"/>
                  </a:lnTo>
                  <a:lnTo>
                    <a:pt x="7642" y="524102"/>
                  </a:lnTo>
                  <a:lnTo>
                    <a:pt x="0" y="486247"/>
                  </a:lnTo>
                  <a:lnTo>
                    <a:pt x="0" y="97251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0"/>
          <p:cNvSpPr txBox="1"/>
          <p:nvPr/>
        </p:nvSpPr>
        <p:spPr>
          <a:xfrm>
            <a:off x="4906795" y="4611607"/>
            <a:ext cx="75311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4769" marR="5080" indent="-52705">
              <a:lnSpc>
                <a:spcPts val="1650"/>
              </a:lnSpc>
              <a:spcBef>
                <a:spcPts val="180"/>
              </a:spcBef>
            </a:pPr>
            <a:r>
              <a:rPr sz="1400" spc="-30" dirty="0">
                <a:latin typeface="Arial MT"/>
                <a:cs typeface="Arial MT"/>
              </a:rPr>
              <a:t>W</a:t>
            </a:r>
            <a:r>
              <a:rPr sz="1400" spc="-5" dirty="0">
                <a:latin typeface="Arial MT"/>
                <a:cs typeface="Arial MT"/>
              </a:rPr>
              <a:t>orkflow  Initiated</a:t>
            </a:r>
            <a:endParaRPr sz="1400" dirty="0">
              <a:latin typeface="Arial MT"/>
              <a:cs typeface="Arial MT"/>
            </a:endParaRPr>
          </a:p>
        </p:txBody>
      </p:sp>
      <p:grpSp>
        <p:nvGrpSpPr>
          <p:cNvPr id="80" name="object 71"/>
          <p:cNvGrpSpPr/>
          <p:nvPr/>
        </p:nvGrpSpPr>
        <p:grpSpPr>
          <a:xfrm>
            <a:off x="4993150" y="1952589"/>
            <a:ext cx="6085840" cy="3246755"/>
            <a:chOff x="4689212" y="1883912"/>
            <a:chExt cx="6085840" cy="3246755"/>
          </a:xfrm>
        </p:grpSpPr>
        <p:sp>
          <p:nvSpPr>
            <p:cNvPr id="81" name="object 72"/>
            <p:cNvSpPr/>
            <p:nvPr/>
          </p:nvSpPr>
          <p:spPr>
            <a:xfrm>
              <a:off x="4941925" y="3396324"/>
              <a:ext cx="5003800" cy="1014094"/>
            </a:xfrm>
            <a:custGeom>
              <a:avLst/>
              <a:gdLst/>
              <a:ahLst/>
              <a:cxnLst/>
              <a:rect l="l" t="t" r="r" b="b"/>
              <a:pathLst>
                <a:path w="5003800" h="1014095">
                  <a:moveTo>
                    <a:pt x="2832299" y="1013999"/>
                  </a:moveTo>
                  <a:lnTo>
                    <a:pt x="0" y="38999"/>
                  </a:lnTo>
                </a:path>
                <a:path w="5003800" h="1014095">
                  <a:moveTo>
                    <a:pt x="2832299" y="1013999"/>
                  </a:moveTo>
                  <a:lnTo>
                    <a:pt x="5003699" y="0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3"/>
            <p:cNvSpPr/>
            <p:nvPr/>
          </p:nvSpPr>
          <p:spPr>
            <a:xfrm>
              <a:off x="4693975" y="1954324"/>
              <a:ext cx="5303520" cy="1504315"/>
            </a:xfrm>
            <a:custGeom>
              <a:avLst/>
              <a:gdLst/>
              <a:ahLst/>
              <a:cxnLst/>
              <a:rect l="l" t="t" r="r" b="b"/>
              <a:pathLst>
                <a:path w="5303520" h="1504314">
                  <a:moveTo>
                    <a:pt x="5052444" y="1503899"/>
                  </a:moveTo>
                  <a:lnTo>
                    <a:pt x="250654" y="1503899"/>
                  </a:lnTo>
                  <a:lnTo>
                    <a:pt x="205599" y="1499861"/>
                  </a:lnTo>
                  <a:lnTo>
                    <a:pt x="163193" y="1488218"/>
                  </a:lnTo>
                  <a:lnTo>
                    <a:pt x="124144" y="1469678"/>
                  </a:lnTo>
                  <a:lnTo>
                    <a:pt x="89161" y="1444949"/>
                  </a:lnTo>
                  <a:lnTo>
                    <a:pt x="58950" y="1414738"/>
                  </a:lnTo>
                  <a:lnTo>
                    <a:pt x="34221" y="1379755"/>
                  </a:lnTo>
                  <a:lnTo>
                    <a:pt x="15681" y="1340706"/>
                  </a:lnTo>
                  <a:lnTo>
                    <a:pt x="4038" y="1298300"/>
                  </a:lnTo>
                  <a:lnTo>
                    <a:pt x="0" y="1253244"/>
                  </a:lnTo>
                  <a:lnTo>
                    <a:pt x="0" y="250654"/>
                  </a:lnTo>
                  <a:lnTo>
                    <a:pt x="4038" y="205599"/>
                  </a:lnTo>
                  <a:lnTo>
                    <a:pt x="15681" y="163193"/>
                  </a:lnTo>
                  <a:lnTo>
                    <a:pt x="34221" y="124144"/>
                  </a:lnTo>
                  <a:lnTo>
                    <a:pt x="58950" y="89161"/>
                  </a:lnTo>
                  <a:lnTo>
                    <a:pt x="89161" y="58950"/>
                  </a:lnTo>
                  <a:lnTo>
                    <a:pt x="124144" y="34221"/>
                  </a:lnTo>
                  <a:lnTo>
                    <a:pt x="163193" y="15681"/>
                  </a:lnTo>
                  <a:lnTo>
                    <a:pt x="205599" y="4038"/>
                  </a:lnTo>
                  <a:lnTo>
                    <a:pt x="250654" y="0"/>
                  </a:lnTo>
                  <a:lnTo>
                    <a:pt x="5052444" y="0"/>
                  </a:lnTo>
                  <a:lnTo>
                    <a:pt x="5101573" y="4860"/>
                  </a:lnTo>
                  <a:lnTo>
                    <a:pt x="5148366" y="19079"/>
                  </a:lnTo>
                  <a:lnTo>
                    <a:pt x="5191508" y="42113"/>
                  </a:lnTo>
                  <a:lnTo>
                    <a:pt x="5229684" y="73415"/>
                  </a:lnTo>
                  <a:lnTo>
                    <a:pt x="5260986" y="111591"/>
                  </a:lnTo>
                  <a:lnTo>
                    <a:pt x="5284019" y="154733"/>
                  </a:lnTo>
                  <a:lnTo>
                    <a:pt x="5298239" y="201526"/>
                  </a:lnTo>
                  <a:lnTo>
                    <a:pt x="5303099" y="250654"/>
                  </a:lnTo>
                  <a:lnTo>
                    <a:pt x="5303099" y="1253244"/>
                  </a:lnTo>
                  <a:lnTo>
                    <a:pt x="5299061" y="1298300"/>
                  </a:lnTo>
                  <a:lnTo>
                    <a:pt x="5287418" y="1340706"/>
                  </a:lnTo>
                  <a:lnTo>
                    <a:pt x="5268878" y="1379755"/>
                  </a:lnTo>
                  <a:lnTo>
                    <a:pt x="5244149" y="1414738"/>
                  </a:lnTo>
                  <a:lnTo>
                    <a:pt x="5213938" y="1444949"/>
                  </a:lnTo>
                  <a:lnTo>
                    <a:pt x="5178955" y="1469678"/>
                  </a:lnTo>
                  <a:lnTo>
                    <a:pt x="5139906" y="1488218"/>
                  </a:lnTo>
                  <a:lnTo>
                    <a:pt x="5097500" y="1499861"/>
                  </a:lnTo>
                  <a:lnTo>
                    <a:pt x="5052444" y="1503899"/>
                  </a:lnTo>
                  <a:close/>
                </a:path>
              </a:pathLst>
            </a:custGeom>
            <a:solidFill>
              <a:srgbClr val="9E9E9E">
                <a:alpha val="23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4"/>
            <p:cNvSpPr/>
            <p:nvPr/>
          </p:nvSpPr>
          <p:spPr>
            <a:xfrm>
              <a:off x="4693975" y="1954324"/>
              <a:ext cx="5303520" cy="1504315"/>
            </a:xfrm>
            <a:custGeom>
              <a:avLst/>
              <a:gdLst/>
              <a:ahLst/>
              <a:cxnLst/>
              <a:rect l="l" t="t" r="r" b="b"/>
              <a:pathLst>
                <a:path w="5303520" h="1504314">
                  <a:moveTo>
                    <a:pt x="0" y="250654"/>
                  </a:moveTo>
                  <a:lnTo>
                    <a:pt x="4038" y="205599"/>
                  </a:lnTo>
                  <a:lnTo>
                    <a:pt x="15681" y="163193"/>
                  </a:lnTo>
                  <a:lnTo>
                    <a:pt x="34221" y="124144"/>
                  </a:lnTo>
                  <a:lnTo>
                    <a:pt x="58950" y="89161"/>
                  </a:lnTo>
                  <a:lnTo>
                    <a:pt x="89161" y="58950"/>
                  </a:lnTo>
                  <a:lnTo>
                    <a:pt x="124144" y="34221"/>
                  </a:lnTo>
                  <a:lnTo>
                    <a:pt x="163193" y="15681"/>
                  </a:lnTo>
                  <a:lnTo>
                    <a:pt x="205599" y="4038"/>
                  </a:lnTo>
                  <a:lnTo>
                    <a:pt x="250654" y="0"/>
                  </a:lnTo>
                  <a:lnTo>
                    <a:pt x="5052444" y="0"/>
                  </a:lnTo>
                  <a:lnTo>
                    <a:pt x="5101573" y="4860"/>
                  </a:lnTo>
                  <a:lnTo>
                    <a:pt x="5148366" y="19079"/>
                  </a:lnTo>
                  <a:lnTo>
                    <a:pt x="5191508" y="42113"/>
                  </a:lnTo>
                  <a:lnTo>
                    <a:pt x="5229684" y="73415"/>
                  </a:lnTo>
                  <a:lnTo>
                    <a:pt x="5260986" y="111591"/>
                  </a:lnTo>
                  <a:lnTo>
                    <a:pt x="5284019" y="154733"/>
                  </a:lnTo>
                  <a:lnTo>
                    <a:pt x="5298239" y="201526"/>
                  </a:lnTo>
                  <a:lnTo>
                    <a:pt x="5303099" y="250654"/>
                  </a:lnTo>
                  <a:lnTo>
                    <a:pt x="5303099" y="1253244"/>
                  </a:lnTo>
                  <a:lnTo>
                    <a:pt x="5299061" y="1298300"/>
                  </a:lnTo>
                  <a:lnTo>
                    <a:pt x="5287418" y="1340706"/>
                  </a:lnTo>
                  <a:lnTo>
                    <a:pt x="5268878" y="1379755"/>
                  </a:lnTo>
                  <a:lnTo>
                    <a:pt x="5244149" y="1414738"/>
                  </a:lnTo>
                  <a:lnTo>
                    <a:pt x="5213938" y="1444949"/>
                  </a:lnTo>
                  <a:lnTo>
                    <a:pt x="5178955" y="1469678"/>
                  </a:lnTo>
                  <a:lnTo>
                    <a:pt x="5139906" y="1488218"/>
                  </a:lnTo>
                  <a:lnTo>
                    <a:pt x="5097500" y="1499861"/>
                  </a:lnTo>
                  <a:lnTo>
                    <a:pt x="5052444" y="1503899"/>
                  </a:lnTo>
                  <a:lnTo>
                    <a:pt x="250654" y="1503899"/>
                  </a:lnTo>
                  <a:lnTo>
                    <a:pt x="205599" y="1499861"/>
                  </a:lnTo>
                  <a:lnTo>
                    <a:pt x="163193" y="1488218"/>
                  </a:lnTo>
                  <a:lnTo>
                    <a:pt x="124144" y="1469678"/>
                  </a:lnTo>
                  <a:lnTo>
                    <a:pt x="89161" y="1444949"/>
                  </a:lnTo>
                  <a:lnTo>
                    <a:pt x="58950" y="1414738"/>
                  </a:lnTo>
                  <a:lnTo>
                    <a:pt x="34221" y="1379755"/>
                  </a:lnTo>
                  <a:lnTo>
                    <a:pt x="15681" y="1340706"/>
                  </a:lnTo>
                  <a:lnTo>
                    <a:pt x="4038" y="1298300"/>
                  </a:lnTo>
                  <a:lnTo>
                    <a:pt x="0" y="1253244"/>
                  </a:lnTo>
                  <a:lnTo>
                    <a:pt x="0" y="250654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75"/>
            <p:cNvSpPr/>
            <p:nvPr/>
          </p:nvSpPr>
          <p:spPr>
            <a:xfrm>
              <a:off x="5534575" y="4455924"/>
              <a:ext cx="5235575" cy="669925"/>
            </a:xfrm>
            <a:custGeom>
              <a:avLst/>
              <a:gdLst/>
              <a:ahLst/>
              <a:cxnLst/>
              <a:rect l="l" t="t" r="r" b="b"/>
              <a:pathLst>
                <a:path w="5235575" h="669925">
                  <a:moveTo>
                    <a:pt x="0" y="364474"/>
                  </a:moveTo>
                  <a:lnTo>
                    <a:pt x="324299" y="162874"/>
                  </a:lnTo>
                </a:path>
                <a:path w="5235575" h="669925">
                  <a:moveTo>
                    <a:pt x="925424" y="162724"/>
                  </a:moveTo>
                  <a:lnTo>
                    <a:pt x="1090724" y="442624"/>
                  </a:lnTo>
                </a:path>
                <a:path w="5235575" h="669925">
                  <a:moveTo>
                    <a:pt x="1691887" y="442474"/>
                  </a:moveTo>
                  <a:lnTo>
                    <a:pt x="1939087" y="116974"/>
                  </a:lnTo>
                </a:path>
                <a:path w="5235575" h="669925">
                  <a:moveTo>
                    <a:pt x="2540249" y="116999"/>
                  </a:moveTo>
                  <a:lnTo>
                    <a:pt x="2730149" y="669599"/>
                  </a:lnTo>
                </a:path>
                <a:path w="5235575" h="669925">
                  <a:moveTo>
                    <a:pt x="3331249" y="669449"/>
                  </a:moveTo>
                  <a:lnTo>
                    <a:pt x="3530149" y="162749"/>
                  </a:lnTo>
                </a:path>
                <a:path w="5235575" h="669925">
                  <a:moveTo>
                    <a:pt x="2540249" y="116999"/>
                  </a:moveTo>
                  <a:lnTo>
                    <a:pt x="3229649" y="0"/>
                  </a:lnTo>
                </a:path>
                <a:path w="5235575" h="669925">
                  <a:moveTo>
                    <a:pt x="3830786" y="124"/>
                  </a:moveTo>
                  <a:lnTo>
                    <a:pt x="4205786" y="53224"/>
                  </a:lnTo>
                </a:path>
                <a:path w="5235575" h="669925">
                  <a:moveTo>
                    <a:pt x="4806959" y="53124"/>
                  </a:moveTo>
                  <a:lnTo>
                    <a:pt x="5235359" y="344124"/>
                  </a:lnTo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7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5887" y="1883912"/>
              <a:ext cx="1158524" cy="1158524"/>
            </a:xfrm>
            <a:prstGeom prst="rect">
              <a:avLst/>
            </a:prstGeom>
          </p:spPr>
        </p:pic>
        <p:pic>
          <p:nvPicPr>
            <p:cNvPr id="86" name="object 7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3037" y="1922012"/>
              <a:ext cx="1044224" cy="1044224"/>
            </a:xfrm>
            <a:prstGeom prst="rect">
              <a:avLst/>
            </a:prstGeom>
          </p:spPr>
        </p:pic>
        <p:pic>
          <p:nvPicPr>
            <p:cNvPr id="87" name="object 7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5437" y="2074412"/>
              <a:ext cx="1044224" cy="1044224"/>
            </a:xfrm>
            <a:prstGeom prst="rect">
              <a:avLst/>
            </a:prstGeom>
          </p:spPr>
        </p:pic>
        <p:pic>
          <p:nvPicPr>
            <p:cNvPr id="88" name="object 7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7837" y="2226812"/>
              <a:ext cx="1044224" cy="1044224"/>
            </a:xfrm>
            <a:prstGeom prst="rect">
              <a:avLst/>
            </a:prstGeom>
          </p:spPr>
        </p:pic>
        <p:pic>
          <p:nvPicPr>
            <p:cNvPr id="89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0237" y="2379212"/>
              <a:ext cx="1044224" cy="1044224"/>
            </a:xfrm>
            <a:prstGeom prst="rect">
              <a:avLst/>
            </a:prstGeom>
          </p:spPr>
        </p:pic>
      </p:grpSp>
      <p:sp>
        <p:nvSpPr>
          <p:cNvPr id="90" name="object 81"/>
          <p:cNvSpPr txBox="1"/>
          <p:nvPr/>
        </p:nvSpPr>
        <p:spPr>
          <a:xfrm>
            <a:off x="10453456" y="2330757"/>
            <a:ext cx="12852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30" dirty="0">
                <a:solidFill>
                  <a:schemeClr val="bg2"/>
                </a:solidFill>
                <a:latin typeface="Microsoft Sans Serif"/>
                <a:cs typeface="Microsoft Sans Serif"/>
              </a:rPr>
              <a:t>Direct</a:t>
            </a:r>
            <a:r>
              <a:rPr sz="1100" spc="-30" dirty="0">
                <a:solidFill>
                  <a:schemeClr val="bg2"/>
                </a:solidFill>
                <a:latin typeface="Microsoft Sans Serif"/>
                <a:cs typeface="Microsoft Sans Serif"/>
              </a:rPr>
              <a:t> </a:t>
            </a:r>
            <a:r>
              <a:rPr sz="1100" spc="-20" dirty="0">
                <a:solidFill>
                  <a:schemeClr val="bg2"/>
                </a:solidFill>
                <a:latin typeface="Microsoft Sans Serif"/>
                <a:cs typeface="Microsoft Sans Serif"/>
              </a:rPr>
              <a:t>LLM</a:t>
            </a:r>
            <a:r>
              <a:rPr sz="1100" spc="-25" dirty="0">
                <a:solidFill>
                  <a:schemeClr val="bg2"/>
                </a:solidFill>
                <a:latin typeface="Microsoft Sans Serif"/>
                <a:cs typeface="Microsoft Sans Serif"/>
              </a:rPr>
              <a:t> </a:t>
            </a:r>
            <a:r>
              <a:rPr sz="1100" spc="10" dirty="0">
                <a:solidFill>
                  <a:schemeClr val="bg2"/>
                </a:solidFill>
                <a:latin typeface="Microsoft Sans Serif"/>
                <a:cs typeface="Microsoft Sans Serif"/>
              </a:rPr>
              <a:t>calls</a:t>
            </a:r>
            <a:r>
              <a:rPr sz="1100" spc="-25" dirty="0">
                <a:solidFill>
                  <a:schemeClr val="bg2"/>
                </a:solidFill>
                <a:latin typeface="Microsoft Sans Serif"/>
                <a:cs typeface="Microsoft Sans Serif"/>
              </a:rPr>
              <a:t> </a:t>
            </a:r>
            <a:r>
              <a:rPr sz="1100" spc="5" dirty="0">
                <a:solidFill>
                  <a:schemeClr val="bg2"/>
                </a:solidFill>
                <a:latin typeface="Microsoft Sans Serif"/>
                <a:cs typeface="Microsoft Sans Serif"/>
              </a:rPr>
              <a:t>are </a:t>
            </a:r>
            <a:r>
              <a:rPr sz="1100" spc="-275" dirty="0">
                <a:solidFill>
                  <a:schemeClr val="bg2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chemeClr val="bg2"/>
                </a:solidFill>
                <a:latin typeface="Microsoft Sans Serif"/>
                <a:cs typeface="Microsoft Sans Serif"/>
              </a:rPr>
              <a:t>just </a:t>
            </a:r>
            <a:r>
              <a:rPr sz="1100" spc="55" dirty="0">
                <a:solidFill>
                  <a:schemeClr val="bg2"/>
                </a:solidFill>
                <a:latin typeface="Microsoft Sans Serif"/>
                <a:cs typeface="Microsoft Sans Serif"/>
              </a:rPr>
              <a:t>part </a:t>
            </a:r>
            <a:r>
              <a:rPr sz="1100" spc="50" dirty="0">
                <a:solidFill>
                  <a:schemeClr val="bg2"/>
                </a:solidFill>
                <a:latin typeface="Microsoft Sans Serif"/>
                <a:cs typeface="Microsoft Sans Serif"/>
              </a:rPr>
              <a:t>of </a:t>
            </a:r>
            <a:r>
              <a:rPr sz="1100" spc="-15" dirty="0">
                <a:solidFill>
                  <a:schemeClr val="bg2"/>
                </a:solidFill>
                <a:latin typeface="Microsoft Sans Serif"/>
                <a:cs typeface="Microsoft Sans Serif"/>
              </a:rPr>
              <a:t>a </a:t>
            </a:r>
            <a:r>
              <a:rPr sz="1100" spc="15" dirty="0">
                <a:solidFill>
                  <a:schemeClr val="bg2"/>
                </a:solidFill>
                <a:latin typeface="Microsoft Sans Serif"/>
                <a:cs typeface="Microsoft Sans Serif"/>
              </a:rPr>
              <a:t>full </a:t>
            </a:r>
            <a:r>
              <a:rPr sz="1100" spc="20" dirty="0">
                <a:solidFill>
                  <a:schemeClr val="bg2"/>
                </a:solidFill>
                <a:latin typeface="Microsoft Sans Serif"/>
                <a:cs typeface="Microsoft Sans Serif"/>
              </a:rPr>
              <a:t> </a:t>
            </a:r>
            <a:r>
              <a:rPr sz="1100" spc="35" dirty="0">
                <a:solidFill>
                  <a:schemeClr val="bg2"/>
                </a:solidFill>
                <a:latin typeface="Microsoft Sans Serif"/>
                <a:cs typeface="Microsoft Sans Serif"/>
              </a:rPr>
              <a:t>task/application </a:t>
            </a:r>
            <a:r>
              <a:rPr sz="1100" spc="40" dirty="0">
                <a:solidFill>
                  <a:schemeClr val="bg2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latin typeface="Microsoft Sans Serif"/>
                <a:cs typeface="Microsoft Sans Serif"/>
              </a:rPr>
              <a:t>workﬂow</a:t>
            </a:r>
            <a:endParaRPr sz="1100" dirty="0">
              <a:latin typeface="Microsoft Sans Serif"/>
              <a:cs typeface="Microsoft Sans Serif"/>
            </a:endParaRPr>
          </a:p>
        </p:txBody>
      </p:sp>
      <p:sp>
        <p:nvSpPr>
          <p:cNvPr id="91" name="object 82"/>
          <p:cNvSpPr txBox="1"/>
          <p:nvPr/>
        </p:nvSpPr>
        <p:spPr>
          <a:xfrm>
            <a:off x="7453540" y="6113708"/>
            <a:ext cx="17976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latin typeface="Microsoft Sans Serif"/>
                <a:cs typeface="Microsoft Sans Serif"/>
              </a:rPr>
              <a:t>End-to-end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40" dirty="0">
                <a:latin typeface="Microsoft Sans Serif"/>
                <a:cs typeface="Microsoft Sans Serif"/>
              </a:rPr>
              <a:t>workﬂow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92" name="object 83"/>
          <p:cNvSpPr/>
          <p:nvPr/>
        </p:nvSpPr>
        <p:spPr>
          <a:xfrm>
            <a:off x="5082364" y="5377667"/>
            <a:ext cx="6284595" cy="1288303"/>
          </a:xfrm>
          <a:custGeom>
            <a:avLst/>
            <a:gdLst/>
            <a:ahLst/>
            <a:cxnLst/>
            <a:rect l="l" t="t" r="r" b="b"/>
            <a:pathLst>
              <a:path w="6284595" h="916939">
                <a:moveTo>
                  <a:pt x="6284399" y="0"/>
                </a:moveTo>
                <a:lnTo>
                  <a:pt x="6281474" y="51724"/>
                </a:lnTo>
                <a:lnTo>
                  <a:pt x="6272820" y="102389"/>
                </a:lnTo>
                <a:lnTo>
                  <a:pt x="6258624" y="151548"/>
                </a:lnTo>
                <a:lnTo>
                  <a:pt x="6239072" y="198751"/>
                </a:lnTo>
                <a:lnTo>
                  <a:pt x="6214350" y="243549"/>
                </a:lnTo>
                <a:lnTo>
                  <a:pt x="6184643" y="285494"/>
                </a:lnTo>
                <a:lnTo>
                  <a:pt x="6150137" y="324137"/>
                </a:lnTo>
                <a:lnTo>
                  <a:pt x="6111494" y="358643"/>
                </a:lnTo>
                <a:lnTo>
                  <a:pt x="6069549" y="388350"/>
                </a:lnTo>
                <a:lnTo>
                  <a:pt x="6024750" y="413072"/>
                </a:lnTo>
                <a:lnTo>
                  <a:pt x="5977548" y="432624"/>
                </a:lnTo>
                <a:lnTo>
                  <a:pt x="5928389" y="446820"/>
                </a:lnTo>
                <a:lnTo>
                  <a:pt x="5877723" y="455474"/>
                </a:lnTo>
                <a:lnTo>
                  <a:pt x="5825999" y="458399"/>
                </a:lnTo>
                <a:lnTo>
                  <a:pt x="3600599" y="458399"/>
                </a:lnTo>
                <a:lnTo>
                  <a:pt x="3553731" y="460766"/>
                </a:lnTo>
                <a:lnTo>
                  <a:pt x="3508216" y="467713"/>
                </a:lnTo>
                <a:lnTo>
                  <a:pt x="3464285" y="479008"/>
                </a:lnTo>
                <a:lnTo>
                  <a:pt x="3422169" y="494423"/>
                </a:lnTo>
                <a:lnTo>
                  <a:pt x="3382099" y="513726"/>
                </a:lnTo>
                <a:lnTo>
                  <a:pt x="3344304" y="536687"/>
                </a:lnTo>
                <a:lnTo>
                  <a:pt x="3309014" y="563076"/>
                </a:lnTo>
                <a:lnTo>
                  <a:pt x="3276462" y="592662"/>
                </a:lnTo>
                <a:lnTo>
                  <a:pt x="3246876" y="625215"/>
                </a:lnTo>
                <a:lnTo>
                  <a:pt x="3220487" y="660504"/>
                </a:lnTo>
                <a:lnTo>
                  <a:pt x="3197526" y="698299"/>
                </a:lnTo>
                <a:lnTo>
                  <a:pt x="3178223" y="738370"/>
                </a:lnTo>
                <a:lnTo>
                  <a:pt x="3162808" y="780485"/>
                </a:lnTo>
                <a:lnTo>
                  <a:pt x="3151513" y="824416"/>
                </a:lnTo>
                <a:lnTo>
                  <a:pt x="3144566" y="869931"/>
                </a:lnTo>
                <a:lnTo>
                  <a:pt x="3142199" y="916799"/>
                </a:lnTo>
                <a:lnTo>
                  <a:pt x="3139833" y="869931"/>
                </a:lnTo>
                <a:lnTo>
                  <a:pt x="3132886" y="824416"/>
                </a:lnTo>
                <a:lnTo>
                  <a:pt x="3121591" y="780485"/>
                </a:lnTo>
                <a:lnTo>
                  <a:pt x="3106176" y="738370"/>
                </a:lnTo>
                <a:lnTo>
                  <a:pt x="3086873" y="698299"/>
                </a:lnTo>
                <a:lnTo>
                  <a:pt x="3063912" y="660504"/>
                </a:lnTo>
                <a:lnTo>
                  <a:pt x="3037523" y="625215"/>
                </a:lnTo>
                <a:lnTo>
                  <a:pt x="3007937" y="592662"/>
                </a:lnTo>
                <a:lnTo>
                  <a:pt x="2975385" y="563076"/>
                </a:lnTo>
                <a:lnTo>
                  <a:pt x="2940095" y="536687"/>
                </a:lnTo>
                <a:lnTo>
                  <a:pt x="2902300" y="513726"/>
                </a:lnTo>
                <a:lnTo>
                  <a:pt x="2862230" y="494423"/>
                </a:lnTo>
                <a:lnTo>
                  <a:pt x="2820114" y="479008"/>
                </a:lnTo>
                <a:lnTo>
                  <a:pt x="2776183" y="467713"/>
                </a:lnTo>
                <a:lnTo>
                  <a:pt x="2730668" y="460766"/>
                </a:lnTo>
                <a:lnTo>
                  <a:pt x="2683799" y="458399"/>
                </a:lnTo>
                <a:lnTo>
                  <a:pt x="458399" y="458399"/>
                </a:lnTo>
                <a:lnTo>
                  <a:pt x="411531" y="456033"/>
                </a:lnTo>
                <a:lnTo>
                  <a:pt x="366016" y="449086"/>
                </a:lnTo>
                <a:lnTo>
                  <a:pt x="322085" y="437791"/>
                </a:lnTo>
                <a:lnTo>
                  <a:pt x="279970" y="422376"/>
                </a:lnTo>
                <a:lnTo>
                  <a:pt x="239899" y="403073"/>
                </a:lnTo>
                <a:lnTo>
                  <a:pt x="202104" y="380112"/>
                </a:lnTo>
                <a:lnTo>
                  <a:pt x="166815" y="353723"/>
                </a:lnTo>
                <a:lnTo>
                  <a:pt x="134262" y="324137"/>
                </a:lnTo>
                <a:lnTo>
                  <a:pt x="104676" y="291584"/>
                </a:lnTo>
                <a:lnTo>
                  <a:pt x="78287" y="256295"/>
                </a:lnTo>
                <a:lnTo>
                  <a:pt x="55326" y="218500"/>
                </a:lnTo>
                <a:lnTo>
                  <a:pt x="36023" y="178429"/>
                </a:lnTo>
                <a:lnTo>
                  <a:pt x="20608" y="136314"/>
                </a:lnTo>
                <a:lnTo>
                  <a:pt x="9313" y="92383"/>
                </a:lnTo>
                <a:lnTo>
                  <a:pt x="2366" y="46868"/>
                </a:lnTo>
                <a:lnTo>
                  <a:pt x="0" y="0"/>
                </a:lnTo>
              </a:path>
            </a:pathLst>
          </a:custGeom>
          <a:ln w="9524">
            <a:solidFill>
              <a:srgbClr val="FF5F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84"/>
          <p:cNvSpPr txBox="1">
            <a:spLocks/>
          </p:cNvSpPr>
          <p:nvPr/>
        </p:nvSpPr>
        <p:spPr>
          <a:xfrm>
            <a:off x="1017267" y="6479199"/>
            <a:ext cx="2818765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pc="20" dirty="0" err="1" smtClean="0"/>
              <a:t>ved</a:t>
            </a:r>
            <a:endParaRPr lang="en-US" spc="20" dirty="0"/>
          </a:p>
        </p:txBody>
      </p:sp>
    </p:spTree>
    <p:extLst>
      <p:ext uri="{BB962C8B-B14F-4D97-AF65-F5344CB8AC3E}">
        <p14:creationId xmlns:p14="http://schemas.microsoft.com/office/powerpoint/2010/main" val="4040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37277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11381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02088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00682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49714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5331" y="6473302"/>
            <a:ext cx="186719" cy="186719"/>
          </a:xfrm>
          <a:prstGeom prst="rect">
            <a:avLst/>
          </a:prstGeom>
        </p:spPr>
      </p:pic>
      <p:grpSp>
        <p:nvGrpSpPr>
          <p:cNvPr id="12" name="object 3"/>
          <p:cNvGrpSpPr/>
          <p:nvPr/>
        </p:nvGrpSpPr>
        <p:grpSpPr>
          <a:xfrm>
            <a:off x="7913465" y="1892033"/>
            <a:ext cx="41275" cy="4425950"/>
            <a:chOff x="7913465" y="1892033"/>
            <a:chExt cx="41275" cy="4425950"/>
          </a:xfrm>
        </p:grpSpPr>
        <p:sp>
          <p:nvSpPr>
            <p:cNvPr id="13" name="object 4"/>
            <p:cNvSpPr/>
            <p:nvPr/>
          </p:nvSpPr>
          <p:spPr>
            <a:xfrm>
              <a:off x="7933896" y="1928133"/>
              <a:ext cx="0" cy="4354195"/>
            </a:xfrm>
            <a:custGeom>
              <a:avLst/>
              <a:gdLst/>
              <a:ahLst/>
              <a:cxnLst/>
              <a:rect l="l" t="t" r="r" b="b"/>
              <a:pathLst>
                <a:path h="4354195">
                  <a:moveTo>
                    <a:pt x="0" y="0"/>
                  </a:moveTo>
                  <a:lnTo>
                    <a:pt x="0" y="4353700"/>
                  </a:lnTo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5"/>
            <p:cNvSpPr/>
            <p:nvPr/>
          </p:nvSpPr>
          <p:spPr>
            <a:xfrm>
              <a:off x="7918227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4" y="31337"/>
                  </a:lnTo>
                  <a:lnTo>
                    <a:pt x="0" y="24322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6"/>
            <p:cNvSpPr/>
            <p:nvPr/>
          </p:nvSpPr>
          <p:spPr>
            <a:xfrm>
              <a:off x="7918227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0"/>
                  </a:moveTo>
                  <a:lnTo>
                    <a:pt x="24322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4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/>
            <p:cNvSpPr/>
            <p:nvPr/>
          </p:nvSpPr>
          <p:spPr>
            <a:xfrm>
              <a:off x="7918227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15668" y="31337"/>
                  </a:lnTo>
                  <a:lnTo>
                    <a:pt x="7014" y="31337"/>
                  </a:lnTo>
                  <a:lnTo>
                    <a:pt x="0" y="24321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24321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/>
            <p:cNvSpPr/>
            <p:nvPr/>
          </p:nvSpPr>
          <p:spPr>
            <a:xfrm>
              <a:off x="7918227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31337"/>
                  </a:moveTo>
                  <a:lnTo>
                    <a:pt x="7014" y="31337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1"/>
                  </a:lnTo>
                  <a:lnTo>
                    <a:pt x="24322" y="31337"/>
                  </a:lnTo>
                  <a:lnTo>
                    <a:pt x="15668" y="31337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/>
          <p:cNvGrpSpPr/>
          <p:nvPr/>
        </p:nvGrpSpPr>
        <p:grpSpPr>
          <a:xfrm>
            <a:off x="4216126" y="1892033"/>
            <a:ext cx="41275" cy="4425950"/>
            <a:chOff x="4216126" y="1892033"/>
            <a:chExt cx="41275" cy="4425950"/>
          </a:xfrm>
        </p:grpSpPr>
        <p:sp>
          <p:nvSpPr>
            <p:cNvPr id="19" name="object 10"/>
            <p:cNvSpPr/>
            <p:nvPr/>
          </p:nvSpPr>
          <p:spPr>
            <a:xfrm>
              <a:off x="4236557" y="1928133"/>
              <a:ext cx="0" cy="4354195"/>
            </a:xfrm>
            <a:custGeom>
              <a:avLst/>
              <a:gdLst/>
              <a:ahLst/>
              <a:cxnLst/>
              <a:rect l="l" t="t" r="r" b="b"/>
              <a:pathLst>
                <a:path h="4354195">
                  <a:moveTo>
                    <a:pt x="0" y="0"/>
                  </a:moveTo>
                  <a:lnTo>
                    <a:pt x="0" y="4353700"/>
                  </a:lnTo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/>
            <p:cNvSpPr/>
            <p:nvPr/>
          </p:nvSpPr>
          <p:spPr>
            <a:xfrm>
              <a:off x="4220888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5" y="31337"/>
                  </a:lnTo>
                  <a:lnTo>
                    <a:pt x="0" y="24322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2"/>
            <p:cNvSpPr/>
            <p:nvPr/>
          </p:nvSpPr>
          <p:spPr>
            <a:xfrm>
              <a:off x="4220888" y="18967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0"/>
                  </a:moveTo>
                  <a:lnTo>
                    <a:pt x="24322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5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15668" y="0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3"/>
            <p:cNvSpPr/>
            <p:nvPr/>
          </p:nvSpPr>
          <p:spPr>
            <a:xfrm>
              <a:off x="4220888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15668" y="31337"/>
                  </a:lnTo>
                  <a:lnTo>
                    <a:pt x="7015" y="31337"/>
                  </a:lnTo>
                  <a:lnTo>
                    <a:pt x="0" y="24321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24321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EE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/>
            <p:cNvSpPr/>
            <p:nvPr/>
          </p:nvSpPr>
          <p:spPr>
            <a:xfrm>
              <a:off x="4220888" y="62818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31337"/>
                  </a:moveTo>
                  <a:lnTo>
                    <a:pt x="7015" y="31337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1"/>
                  </a:lnTo>
                  <a:lnTo>
                    <a:pt x="24322" y="31337"/>
                  </a:lnTo>
                  <a:lnTo>
                    <a:pt x="15668" y="31337"/>
                  </a:lnTo>
                  <a:close/>
                </a:path>
              </a:pathLst>
            </a:custGeom>
            <a:ln w="9524">
              <a:solidFill>
                <a:srgbClr val="EE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5"/>
          <p:cNvSpPr txBox="1">
            <a:spLocks/>
          </p:cNvSpPr>
          <p:nvPr/>
        </p:nvSpPr>
        <p:spPr>
          <a:xfrm>
            <a:off x="736545" y="471239"/>
            <a:ext cx="66827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pc="25" smtClean="0"/>
              <a:t>Some</a:t>
            </a:r>
            <a:r>
              <a:rPr lang="en-IN" spc="-245" smtClean="0"/>
              <a:t> </a:t>
            </a:r>
            <a:r>
              <a:rPr lang="en-IN" spc="-80" smtClean="0"/>
              <a:t>useful</a:t>
            </a:r>
            <a:r>
              <a:rPr lang="en-IN" spc="-245" smtClean="0"/>
              <a:t> </a:t>
            </a:r>
            <a:r>
              <a:rPr lang="en-IN" spc="5" smtClean="0"/>
              <a:t>NLP</a:t>
            </a:r>
            <a:r>
              <a:rPr lang="en-IN" spc="-245" smtClean="0"/>
              <a:t> </a:t>
            </a:r>
            <a:r>
              <a:rPr lang="en-IN" spc="-70" smtClean="0"/>
              <a:t>deﬁnitions</a:t>
            </a:r>
            <a:endParaRPr lang="en-IN" spc="-70" dirty="0"/>
          </a:p>
        </p:txBody>
      </p:sp>
      <p:grpSp>
        <p:nvGrpSpPr>
          <p:cNvPr id="25" name="object 16"/>
          <p:cNvGrpSpPr/>
          <p:nvPr/>
        </p:nvGrpSpPr>
        <p:grpSpPr>
          <a:xfrm>
            <a:off x="1235562" y="1131712"/>
            <a:ext cx="9718040" cy="669290"/>
            <a:chOff x="1235562" y="1131712"/>
            <a:chExt cx="9718040" cy="669290"/>
          </a:xfrm>
        </p:grpSpPr>
        <p:sp>
          <p:nvSpPr>
            <p:cNvPr id="26" name="object 17"/>
            <p:cNvSpPr/>
            <p:nvPr/>
          </p:nvSpPr>
          <p:spPr>
            <a:xfrm>
              <a:off x="1240324" y="1136475"/>
              <a:ext cx="9708515" cy="659765"/>
            </a:xfrm>
            <a:custGeom>
              <a:avLst/>
              <a:gdLst/>
              <a:ahLst/>
              <a:cxnLst/>
              <a:rect l="l" t="t" r="r" b="b"/>
              <a:pathLst>
                <a:path w="9708515" h="659764">
                  <a:moveTo>
                    <a:pt x="9598347" y="659699"/>
                  </a:moveTo>
                  <a:lnTo>
                    <a:pt x="109952" y="659699"/>
                  </a:lnTo>
                  <a:lnTo>
                    <a:pt x="67153" y="651059"/>
                  </a:lnTo>
                  <a:lnTo>
                    <a:pt x="32204" y="627495"/>
                  </a:lnTo>
                  <a:lnTo>
                    <a:pt x="8640" y="592546"/>
                  </a:lnTo>
                  <a:lnTo>
                    <a:pt x="0" y="549747"/>
                  </a:lnTo>
                  <a:lnTo>
                    <a:pt x="0" y="109952"/>
                  </a:lnTo>
                  <a:lnTo>
                    <a:pt x="8640" y="67153"/>
                  </a:lnTo>
                  <a:lnTo>
                    <a:pt x="32204" y="32204"/>
                  </a:lnTo>
                  <a:lnTo>
                    <a:pt x="67153" y="8640"/>
                  </a:lnTo>
                  <a:lnTo>
                    <a:pt x="109952" y="0"/>
                  </a:lnTo>
                  <a:lnTo>
                    <a:pt x="9598347" y="0"/>
                  </a:lnTo>
                  <a:lnTo>
                    <a:pt x="9640424" y="8369"/>
                  </a:lnTo>
                  <a:lnTo>
                    <a:pt x="9676095" y="32204"/>
                  </a:lnTo>
                  <a:lnTo>
                    <a:pt x="9699930" y="67875"/>
                  </a:lnTo>
                  <a:lnTo>
                    <a:pt x="9708299" y="109952"/>
                  </a:lnTo>
                  <a:lnTo>
                    <a:pt x="9708299" y="549747"/>
                  </a:lnTo>
                  <a:lnTo>
                    <a:pt x="9699659" y="592546"/>
                  </a:lnTo>
                  <a:lnTo>
                    <a:pt x="9676095" y="627495"/>
                  </a:lnTo>
                  <a:lnTo>
                    <a:pt x="9641145" y="651059"/>
                  </a:lnTo>
                  <a:lnTo>
                    <a:pt x="9598347" y="659699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/>
            <p:cNvSpPr/>
            <p:nvPr/>
          </p:nvSpPr>
          <p:spPr>
            <a:xfrm>
              <a:off x="1240324" y="1136475"/>
              <a:ext cx="9708515" cy="659765"/>
            </a:xfrm>
            <a:custGeom>
              <a:avLst/>
              <a:gdLst/>
              <a:ahLst/>
              <a:cxnLst/>
              <a:rect l="l" t="t" r="r" b="b"/>
              <a:pathLst>
                <a:path w="9708515" h="659764">
                  <a:moveTo>
                    <a:pt x="0" y="109952"/>
                  </a:moveTo>
                  <a:lnTo>
                    <a:pt x="8640" y="67153"/>
                  </a:lnTo>
                  <a:lnTo>
                    <a:pt x="32204" y="32204"/>
                  </a:lnTo>
                  <a:lnTo>
                    <a:pt x="67153" y="8640"/>
                  </a:lnTo>
                  <a:lnTo>
                    <a:pt x="109952" y="0"/>
                  </a:lnTo>
                  <a:lnTo>
                    <a:pt x="9598347" y="0"/>
                  </a:lnTo>
                  <a:lnTo>
                    <a:pt x="9640424" y="8369"/>
                  </a:lnTo>
                  <a:lnTo>
                    <a:pt x="9676095" y="32204"/>
                  </a:lnTo>
                  <a:lnTo>
                    <a:pt x="9699930" y="67875"/>
                  </a:lnTo>
                  <a:lnTo>
                    <a:pt x="9708299" y="109952"/>
                  </a:lnTo>
                  <a:lnTo>
                    <a:pt x="9708299" y="549747"/>
                  </a:lnTo>
                  <a:lnTo>
                    <a:pt x="9699659" y="592546"/>
                  </a:lnTo>
                  <a:lnTo>
                    <a:pt x="9676095" y="627495"/>
                  </a:lnTo>
                  <a:lnTo>
                    <a:pt x="9641145" y="651059"/>
                  </a:lnTo>
                  <a:lnTo>
                    <a:pt x="9598347" y="659699"/>
                  </a:lnTo>
                  <a:lnTo>
                    <a:pt x="109952" y="659699"/>
                  </a:lnTo>
                  <a:lnTo>
                    <a:pt x="67153" y="651059"/>
                  </a:lnTo>
                  <a:lnTo>
                    <a:pt x="32204" y="627495"/>
                  </a:lnTo>
                  <a:lnTo>
                    <a:pt x="8640" y="592546"/>
                  </a:lnTo>
                  <a:lnTo>
                    <a:pt x="0" y="549747"/>
                  </a:lnTo>
                  <a:lnTo>
                    <a:pt x="0" y="109952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19"/>
          <p:cNvSpPr txBox="1"/>
          <p:nvPr/>
        </p:nvSpPr>
        <p:spPr>
          <a:xfrm>
            <a:off x="1345553" y="1341737"/>
            <a:ext cx="8924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Microsoft Sans Serif"/>
                <a:cs typeface="Microsoft Sans Serif"/>
              </a:rPr>
              <a:t>Th</a:t>
            </a:r>
            <a:r>
              <a:rPr sz="1400" spc="-15" dirty="0">
                <a:solidFill>
                  <a:srgbClr val="1B3138"/>
                </a:solidFill>
                <a:latin typeface="Microsoft Sans Serif"/>
                <a:cs typeface="Microsoft Sans Serif"/>
              </a:rPr>
              <a:t>e</a:t>
            </a:r>
            <a:r>
              <a:rPr sz="1400" spc="5" dirty="0">
                <a:solidFill>
                  <a:srgbClr val="1B3138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latin typeface="Microsoft Sans Serif"/>
                <a:cs typeface="Microsoft Sans Serif"/>
              </a:rPr>
              <a:t>moon,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Earth's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only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25" dirty="0">
                <a:latin typeface="Microsoft Sans Serif"/>
                <a:cs typeface="Microsoft Sans Serif"/>
              </a:rPr>
              <a:t>natural</a:t>
            </a:r>
            <a:r>
              <a:rPr sz="1400" spc="10" dirty="0">
                <a:latin typeface="Microsoft Sans Serif"/>
                <a:cs typeface="Microsoft Sans Serif"/>
              </a:rPr>
              <a:t> satellite,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has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been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a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55" dirty="0">
                <a:latin typeface="Microsoft Sans Serif"/>
                <a:cs typeface="Microsoft Sans Serif"/>
              </a:rPr>
              <a:t>subject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65" dirty="0">
                <a:latin typeface="Microsoft Sans Serif"/>
                <a:cs typeface="Microsoft Sans Serif"/>
              </a:rPr>
              <a:t>of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fascination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and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45" dirty="0">
                <a:latin typeface="Microsoft Sans Serif"/>
                <a:cs typeface="Microsoft Sans Serif"/>
              </a:rPr>
              <a:t>wonder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for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40" dirty="0">
                <a:latin typeface="Microsoft Sans Serif"/>
                <a:cs typeface="Microsoft Sans Serif"/>
              </a:rPr>
              <a:t>thousands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65" dirty="0">
                <a:latin typeface="Microsoft Sans Serif"/>
                <a:cs typeface="Microsoft Sans Serif"/>
              </a:rPr>
              <a:t>of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years.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9" name="object 31"/>
          <p:cNvSpPr txBox="1">
            <a:spLocks/>
          </p:cNvSpPr>
          <p:nvPr/>
        </p:nvSpPr>
        <p:spPr>
          <a:xfrm>
            <a:off x="748160" y="6458629"/>
            <a:ext cx="281876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pc="50" smtClean="0"/>
              <a:t>©2023</a:t>
            </a:r>
            <a:r>
              <a:rPr lang="en-US" spc="-5" smtClean="0"/>
              <a:t> </a:t>
            </a:r>
            <a:r>
              <a:rPr lang="en-US" spc="20" smtClean="0"/>
              <a:t>Databricks</a:t>
            </a:r>
            <a:r>
              <a:rPr lang="en-US" spc="-5" smtClean="0"/>
              <a:t> </a:t>
            </a:r>
            <a:r>
              <a:rPr lang="en-US" spc="-10" smtClean="0"/>
              <a:t>Inc.</a:t>
            </a:r>
            <a:r>
              <a:rPr lang="en-US" spc="-5" smtClean="0"/>
              <a:t> </a:t>
            </a:r>
            <a:r>
              <a:rPr lang="en-US" spc="315" smtClean="0"/>
              <a:t>—</a:t>
            </a:r>
            <a:r>
              <a:rPr lang="en-US" spc="-5" smtClean="0"/>
              <a:t> All </a:t>
            </a:r>
            <a:r>
              <a:rPr lang="en-US" spc="30" smtClean="0"/>
              <a:t>rights</a:t>
            </a:r>
            <a:r>
              <a:rPr lang="en-US" smtClean="0"/>
              <a:t> </a:t>
            </a:r>
            <a:r>
              <a:rPr lang="en-US" spc="20" smtClean="0"/>
              <a:t>reserved</a:t>
            </a:r>
            <a:endParaRPr lang="en-US" spc="20" dirty="0"/>
          </a:p>
        </p:txBody>
      </p:sp>
      <p:sp>
        <p:nvSpPr>
          <p:cNvPr id="30" name="object 20"/>
          <p:cNvSpPr txBox="1"/>
          <p:nvPr/>
        </p:nvSpPr>
        <p:spPr>
          <a:xfrm>
            <a:off x="904574" y="2768163"/>
            <a:ext cx="960755" cy="1988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14325" indent="-302260">
              <a:lnSpc>
                <a:spcPct val="100000"/>
              </a:lnSpc>
              <a:spcBef>
                <a:spcPts val="385"/>
              </a:spcBef>
              <a:buClr>
                <a:srgbClr val="1B5162"/>
              </a:buClr>
              <a:buChar char="•"/>
              <a:tabLst>
                <a:tab pos="314325" algn="l"/>
                <a:tab pos="314960" algn="l"/>
              </a:tabLst>
            </a:pPr>
            <a:r>
              <a:rPr sz="16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The</a:t>
            </a:r>
            <a:endParaRPr sz="16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14325" indent="-302260">
              <a:lnSpc>
                <a:spcPct val="100000"/>
              </a:lnSpc>
              <a:spcBef>
                <a:spcPts val="290"/>
              </a:spcBef>
              <a:buClr>
                <a:srgbClr val="1B5162"/>
              </a:buClr>
              <a:buChar char="•"/>
              <a:tabLst>
                <a:tab pos="314325" algn="l"/>
                <a:tab pos="314960" algn="l"/>
              </a:tabLst>
            </a:pPr>
            <a:r>
              <a:rPr sz="16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Moon</a:t>
            </a:r>
            <a:endParaRPr sz="16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314325" algn="l"/>
              </a:tabLst>
            </a:pPr>
            <a:r>
              <a:rPr sz="1600" spc="15" dirty="0">
                <a:solidFill>
                  <a:schemeClr val="bg1"/>
                </a:solidFill>
                <a:latin typeface="Microsoft Sans Serif"/>
                <a:cs typeface="Microsoft Sans Serif"/>
              </a:rPr>
              <a:t>•	</a:t>
            </a:r>
            <a:r>
              <a:rPr sz="1600" spc="-155" dirty="0">
                <a:solidFill>
                  <a:schemeClr val="bg1"/>
                </a:solidFill>
                <a:latin typeface="Microsoft Sans Serif"/>
                <a:cs typeface="Microsoft Sans Serif"/>
              </a:rPr>
              <a:t>,</a:t>
            </a:r>
            <a:endParaRPr sz="16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14325" indent="-302260">
              <a:lnSpc>
                <a:spcPct val="100000"/>
              </a:lnSpc>
              <a:spcBef>
                <a:spcPts val="290"/>
              </a:spcBef>
              <a:buClr>
                <a:srgbClr val="1B5162"/>
              </a:buClr>
              <a:buChar char="•"/>
              <a:tabLst>
                <a:tab pos="314325" algn="l"/>
                <a:tab pos="314960" algn="l"/>
              </a:tabLst>
            </a:pPr>
            <a:r>
              <a:rPr sz="16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Earth</a:t>
            </a:r>
            <a:r>
              <a:rPr sz="1600" spc="-65" dirty="0">
                <a:solidFill>
                  <a:schemeClr val="bg1"/>
                </a:solidFill>
                <a:latin typeface="Microsoft Sans Serif"/>
                <a:cs typeface="Microsoft Sans Serif"/>
              </a:rPr>
              <a:t>’</a:t>
            </a:r>
            <a:r>
              <a:rPr sz="1600" dirty="0">
                <a:solidFill>
                  <a:schemeClr val="bg1"/>
                </a:solidFill>
                <a:latin typeface="Microsoft Sans Serif"/>
                <a:cs typeface="Microsoft Sans Serif"/>
              </a:rPr>
              <a:t>s</a:t>
            </a:r>
          </a:p>
          <a:p>
            <a:pPr marL="314325" indent="-302260">
              <a:lnSpc>
                <a:spcPct val="100000"/>
              </a:lnSpc>
              <a:spcBef>
                <a:spcPts val="290"/>
              </a:spcBef>
              <a:buClr>
                <a:srgbClr val="1B5162"/>
              </a:buClr>
              <a:buChar char="•"/>
              <a:tabLst>
                <a:tab pos="314325" algn="l"/>
                <a:tab pos="314960" algn="l"/>
              </a:tabLst>
            </a:pPr>
            <a:r>
              <a:rPr sz="1600" spc="25" dirty="0">
                <a:solidFill>
                  <a:schemeClr val="bg1"/>
                </a:solidFill>
                <a:latin typeface="Microsoft Sans Serif"/>
                <a:cs typeface="Microsoft Sans Serif"/>
              </a:rPr>
              <a:t>Only</a:t>
            </a:r>
            <a:endParaRPr sz="16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14325" indent="-302260">
              <a:lnSpc>
                <a:spcPct val="100000"/>
              </a:lnSpc>
              <a:spcBef>
                <a:spcPts val="285"/>
              </a:spcBef>
              <a:buClr>
                <a:srgbClr val="1B5162"/>
              </a:buClr>
              <a:buChar char="•"/>
              <a:tabLst>
                <a:tab pos="314325" algn="l"/>
                <a:tab pos="314960" algn="l"/>
              </a:tabLst>
            </a:pPr>
            <a:r>
              <a:rPr sz="1600" spc="-85" dirty="0">
                <a:solidFill>
                  <a:schemeClr val="bg1"/>
                </a:solidFill>
                <a:latin typeface="Microsoft Sans Serif"/>
                <a:cs typeface="Microsoft Sans Serif"/>
              </a:rPr>
              <a:t>…..</a:t>
            </a:r>
            <a:endParaRPr sz="16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14325" indent="-302260">
              <a:lnSpc>
                <a:spcPct val="100000"/>
              </a:lnSpc>
              <a:spcBef>
                <a:spcPts val="290"/>
              </a:spcBef>
              <a:buClr>
                <a:srgbClr val="1B5162"/>
              </a:buClr>
              <a:buChar char="•"/>
              <a:tabLst>
                <a:tab pos="314325" algn="l"/>
                <a:tab pos="314960" algn="l"/>
              </a:tabLst>
            </a:pPr>
            <a:r>
              <a:rPr sz="16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years</a:t>
            </a:r>
            <a:endParaRPr sz="16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object 21"/>
          <p:cNvSpPr txBox="1"/>
          <p:nvPr/>
        </p:nvSpPr>
        <p:spPr>
          <a:xfrm>
            <a:off x="4625244" y="2768163"/>
            <a:ext cx="2903855" cy="14274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14325" indent="-302260">
              <a:lnSpc>
                <a:spcPct val="100000"/>
              </a:lnSpc>
              <a:spcBef>
                <a:spcPts val="385"/>
              </a:spcBef>
              <a:buClr>
                <a:srgbClr val="1B5162"/>
              </a:buClr>
              <a:buChar char="•"/>
              <a:tabLst>
                <a:tab pos="314325" algn="l"/>
                <a:tab pos="314960" algn="l"/>
              </a:tabLst>
            </a:pPr>
            <a:r>
              <a:rPr sz="16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15" dirty="0">
                <a:solidFill>
                  <a:schemeClr val="bg1"/>
                </a:solidFill>
                <a:latin typeface="Microsoft Sans Serif"/>
                <a:cs typeface="Microsoft Sans Serif"/>
              </a:rPr>
              <a:t>moon,</a:t>
            </a:r>
            <a:endParaRPr sz="16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14325" indent="-302260">
              <a:lnSpc>
                <a:spcPct val="100000"/>
              </a:lnSpc>
              <a:spcBef>
                <a:spcPts val="290"/>
              </a:spcBef>
              <a:buClr>
                <a:srgbClr val="1B5162"/>
              </a:buClr>
              <a:buChar char="•"/>
              <a:tabLst>
                <a:tab pos="314325" algn="l"/>
                <a:tab pos="314960" algn="l"/>
              </a:tabLst>
            </a:pPr>
            <a:r>
              <a:rPr sz="1600" dirty="0">
                <a:solidFill>
                  <a:schemeClr val="bg1"/>
                </a:solidFill>
                <a:latin typeface="Microsoft Sans Serif"/>
                <a:cs typeface="Microsoft Sans Serif"/>
              </a:rPr>
              <a:t>Earth’s</a:t>
            </a:r>
            <a:r>
              <a:rPr sz="16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only</a:t>
            </a:r>
            <a:r>
              <a:rPr sz="16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chemeClr val="bg1"/>
                </a:solidFill>
                <a:latin typeface="Microsoft Sans Serif"/>
                <a:cs typeface="Microsoft Sans Serif"/>
              </a:rPr>
              <a:t>natural</a:t>
            </a:r>
            <a:r>
              <a:rPr sz="16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chemeClr val="bg1"/>
                </a:solidFill>
                <a:latin typeface="Microsoft Sans Serif"/>
                <a:cs typeface="Microsoft Sans Serif"/>
              </a:rPr>
              <a:t>satellite</a:t>
            </a:r>
            <a:endParaRPr sz="16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14325" indent="-302260">
              <a:lnSpc>
                <a:spcPct val="100000"/>
              </a:lnSpc>
              <a:spcBef>
                <a:spcPts val="285"/>
              </a:spcBef>
              <a:buClr>
                <a:srgbClr val="1B5162"/>
              </a:buClr>
              <a:buChar char="•"/>
              <a:tabLst>
                <a:tab pos="314325" algn="l"/>
                <a:tab pos="314960" algn="l"/>
              </a:tabLst>
            </a:pPr>
            <a:r>
              <a:rPr sz="16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Has</a:t>
            </a:r>
            <a:r>
              <a:rPr sz="16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been</a:t>
            </a:r>
            <a:r>
              <a:rPr sz="16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a</a:t>
            </a:r>
            <a:r>
              <a:rPr sz="16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chemeClr val="bg1"/>
                </a:solidFill>
                <a:latin typeface="Microsoft Sans Serif"/>
                <a:cs typeface="Microsoft Sans Serif"/>
              </a:rPr>
              <a:t>subject</a:t>
            </a:r>
            <a:r>
              <a:rPr sz="16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chemeClr val="bg1"/>
                </a:solidFill>
                <a:latin typeface="Microsoft Sans Serif"/>
                <a:cs typeface="Microsoft Sans Serif"/>
              </a:rPr>
              <a:t>of</a:t>
            </a:r>
            <a:endParaRPr sz="16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14325" indent="-302260">
              <a:lnSpc>
                <a:spcPct val="100000"/>
              </a:lnSpc>
              <a:spcBef>
                <a:spcPts val="290"/>
              </a:spcBef>
              <a:buClr>
                <a:srgbClr val="1B5162"/>
              </a:buClr>
              <a:buChar char="•"/>
              <a:tabLst>
                <a:tab pos="314325" algn="l"/>
                <a:tab pos="314960" algn="l"/>
              </a:tabLst>
            </a:pPr>
            <a:r>
              <a:rPr sz="1600" spc="-65" dirty="0">
                <a:solidFill>
                  <a:schemeClr val="bg1"/>
                </a:solidFill>
                <a:latin typeface="Microsoft Sans Serif"/>
                <a:cs typeface="Microsoft Sans Serif"/>
              </a:rPr>
              <a:t>….</a:t>
            </a:r>
            <a:endParaRPr sz="16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14325" indent="-302260">
              <a:lnSpc>
                <a:spcPct val="100000"/>
              </a:lnSpc>
              <a:spcBef>
                <a:spcPts val="290"/>
              </a:spcBef>
              <a:buClr>
                <a:srgbClr val="1B5162"/>
              </a:buClr>
              <a:buChar char="•"/>
              <a:tabLst>
                <a:tab pos="314325" algn="l"/>
                <a:tab pos="314960" algn="l"/>
              </a:tabLst>
            </a:pPr>
            <a:r>
              <a:rPr sz="1600" spc="15" dirty="0">
                <a:solidFill>
                  <a:schemeClr val="bg1"/>
                </a:solidFill>
                <a:latin typeface="Microsoft Sans Serif"/>
                <a:cs typeface="Microsoft Sans Serif"/>
              </a:rPr>
              <a:t>Thousands</a:t>
            </a:r>
            <a:r>
              <a:rPr sz="16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chemeClr val="bg1"/>
                </a:solidFill>
                <a:latin typeface="Microsoft Sans Serif"/>
                <a:cs typeface="Microsoft Sans Serif"/>
              </a:rPr>
              <a:t>of</a:t>
            </a:r>
            <a:r>
              <a:rPr sz="16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chemeClr val="bg1"/>
                </a:solidFill>
                <a:latin typeface="Microsoft Sans Serif"/>
                <a:cs typeface="Microsoft Sans Serif"/>
              </a:rPr>
              <a:t>years</a:t>
            </a:r>
            <a:endParaRPr sz="16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32" name="object 22"/>
          <p:cNvSpPr txBox="1"/>
          <p:nvPr/>
        </p:nvSpPr>
        <p:spPr>
          <a:xfrm>
            <a:off x="8155055" y="2804738"/>
            <a:ext cx="318059" cy="266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B3138"/>
                </a:solidFill>
                <a:latin typeface="Consolas"/>
                <a:cs typeface="Consolas"/>
              </a:rPr>
              <a:t>{</a:t>
            </a:r>
            <a:endParaRPr sz="1600" dirty="0">
              <a:latin typeface="Consolas"/>
              <a:cs typeface="Consolas"/>
            </a:endParaRPr>
          </a:p>
        </p:txBody>
      </p:sp>
      <p:sp>
        <p:nvSpPr>
          <p:cNvPr id="33" name="object 23"/>
          <p:cNvSpPr txBox="1"/>
          <p:nvPr/>
        </p:nvSpPr>
        <p:spPr>
          <a:xfrm>
            <a:off x="8167252" y="3224854"/>
            <a:ext cx="906013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chemeClr val="bg1"/>
                </a:solidFill>
                <a:latin typeface="Consolas"/>
                <a:cs typeface="Consolas"/>
              </a:rPr>
              <a:t>1:"The",</a:t>
            </a:r>
            <a:endParaRPr sz="16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34" name="object 24"/>
          <p:cNvSpPr txBox="1"/>
          <p:nvPr/>
        </p:nvSpPr>
        <p:spPr>
          <a:xfrm>
            <a:off x="8155056" y="3644970"/>
            <a:ext cx="12528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chemeClr val="bg1"/>
                </a:solidFill>
                <a:latin typeface="Consolas"/>
                <a:cs typeface="Consolas"/>
              </a:rPr>
              <a:t>569:"moon",</a:t>
            </a:r>
            <a:endParaRPr sz="16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35" name="object 25"/>
          <p:cNvSpPr txBox="1"/>
          <p:nvPr/>
        </p:nvSpPr>
        <p:spPr>
          <a:xfrm>
            <a:off x="8155056" y="4065086"/>
            <a:ext cx="10293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chemeClr val="bg1"/>
                </a:solidFill>
                <a:latin typeface="Consolas"/>
                <a:cs typeface="Consolas"/>
              </a:rPr>
              <a:t>122:</a:t>
            </a:r>
            <a:r>
              <a:rPr sz="1600" spc="-90" dirty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chemeClr val="bg1"/>
                </a:solidFill>
                <a:latin typeface="Consolas"/>
                <a:cs typeface="Consolas"/>
              </a:rPr>
              <a:t>",",</a:t>
            </a:r>
            <a:endParaRPr sz="16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36" name="object 26"/>
          <p:cNvSpPr txBox="1"/>
          <p:nvPr/>
        </p:nvSpPr>
        <p:spPr>
          <a:xfrm>
            <a:off x="8155056" y="4485202"/>
            <a:ext cx="13646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chemeClr val="bg1"/>
                </a:solidFill>
                <a:latin typeface="Consolas"/>
                <a:cs typeface="Consolas"/>
              </a:rPr>
              <a:t>430:"Earth",</a:t>
            </a:r>
            <a:endParaRPr sz="16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37" name="object 27"/>
          <p:cNvSpPr txBox="1"/>
          <p:nvPr/>
        </p:nvSpPr>
        <p:spPr>
          <a:xfrm>
            <a:off x="8155056" y="4905318"/>
            <a:ext cx="1141095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chemeClr val="bg1"/>
                </a:solidFill>
                <a:latin typeface="Consolas"/>
                <a:cs typeface="Consolas"/>
              </a:rPr>
              <a:t>50:"**’s",</a:t>
            </a:r>
            <a:endParaRPr sz="1600" dirty="0">
              <a:solidFill>
                <a:schemeClr val="bg1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1600" spc="-5" dirty="0">
                <a:solidFill>
                  <a:schemeClr val="bg1"/>
                </a:solidFill>
                <a:latin typeface="Arial MT"/>
                <a:cs typeface="Arial MT"/>
              </a:rPr>
              <a:t>…</a:t>
            </a:r>
            <a:r>
              <a:rPr sz="1600" spc="-5" dirty="0">
                <a:solidFill>
                  <a:schemeClr val="bg1"/>
                </a:solidFill>
                <a:latin typeface="Consolas"/>
                <a:cs typeface="Consolas"/>
              </a:rPr>
              <a:t>}</a:t>
            </a:r>
            <a:endParaRPr sz="16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38" name="object 28"/>
          <p:cNvSpPr txBox="1"/>
          <p:nvPr/>
        </p:nvSpPr>
        <p:spPr>
          <a:xfrm>
            <a:off x="773369" y="1895546"/>
            <a:ext cx="2122805" cy="70358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000" b="1" spc="-30" dirty="0">
                <a:solidFill>
                  <a:schemeClr val="bg1"/>
                </a:solidFill>
                <a:latin typeface="Arial"/>
                <a:cs typeface="Arial"/>
              </a:rPr>
              <a:t>Token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800" dirty="0">
                <a:solidFill>
                  <a:schemeClr val="bg1"/>
                </a:solidFill>
                <a:latin typeface="Microsoft Sans Serif"/>
                <a:cs typeface="Microsoft Sans Serif"/>
              </a:rPr>
              <a:t>Basic</a:t>
            </a:r>
            <a:r>
              <a:rPr sz="18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building</a:t>
            </a:r>
            <a:r>
              <a:rPr sz="1800" spc="-1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block</a:t>
            </a:r>
            <a:endParaRPr sz="18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39" name="object 29"/>
          <p:cNvSpPr txBox="1"/>
          <p:nvPr/>
        </p:nvSpPr>
        <p:spPr>
          <a:xfrm>
            <a:off x="4481975" y="1868453"/>
            <a:ext cx="2549525" cy="75501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000" b="1" spc="45" dirty="0">
                <a:solidFill>
                  <a:schemeClr val="bg1"/>
                </a:solidFill>
                <a:latin typeface="Arial"/>
                <a:cs typeface="Arial"/>
              </a:rPr>
              <a:t>Sequence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1800" spc="25" dirty="0">
                <a:solidFill>
                  <a:schemeClr val="bg1"/>
                </a:solidFill>
                <a:latin typeface="Microsoft Sans Serif"/>
                <a:cs typeface="Microsoft Sans Serif"/>
              </a:rPr>
              <a:t>Sequential</a:t>
            </a:r>
            <a:r>
              <a:rPr sz="18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list</a:t>
            </a:r>
            <a:r>
              <a:rPr sz="18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chemeClr val="bg1"/>
                </a:solidFill>
                <a:latin typeface="Microsoft Sans Serif"/>
                <a:cs typeface="Microsoft Sans Serif"/>
              </a:rPr>
              <a:t>of</a:t>
            </a:r>
            <a:r>
              <a:rPr sz="18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tokens</a:t>
            </a:r>
            <a:endParaRPr sz="18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40" name="object 30"/>
          <p:cNvSpPr txBox="1"/>
          <p:nvPr/>
        </p:nvSpPr>
        <p:spPr>
          <a:xfrm>
            <a:off x="8167253" y="1895546"/>
            <a:ext cx="2472055" cy="70358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000" b="1" spc="35" dirty="0">
                <a:solidFill>
                  <a:schemeClr val="bg1"/>
                </a:solidFill>
                <a:latin typeface="Arial"/>
                <a:cs typeface="Arial"/>
              </a:rPr>
              <a:t>Vocabulary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8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Complete</a:t>
            </a:r>
            <a:r>
              <a:rPr sz="18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list</a:t>
            </a:r>
            <a:r>
              <a:rPr sz="18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chemeClr val="bg1"/>
                </a:solidFill>
                <a:latin typeface="Microsoft Sans Serif"/>
                <a:cs typeface="Microsoft Sans Serif"/>
              </a:rPr>
              <a:t>of</a:t>
            </a:r>
            <a:r>
              <a:rPr sz="18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tokens</a:t>
            </a:r>
            <a:endParaRPr sz="18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82224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87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5533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9343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22559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Box 10"/>
          <p:cNvSpPr txBox="1"/>
          <p:nvPr/>
        </p:nvSpPr>
        <p:spPr>
          <a:xfrm>
            <a:off x="1371600" y="2043113"/>
            <a:ext cx="11503152" cy="310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3053080">
              <a:lnSpc>
                <a:spcPct val="100000"/>
              </a:lnSpc>
              <a:spcBef>
                <a:spcPts val="100"/>
              </a:spcBef>
            </a:pPr>
            <a:r>
              <a:rPr lang="en-US" sz="6500" spc="370" dirty="0" smtClean="0">
                <a:solidFill>
                  <a:srgbClr val="FF5F46"/>
                </a:solidFill>
              </a:rPr>
              <a:t>Transformers</a:t>
            </a:r>
            <a:endParaRPr lang="en-US" sz="6500" dirty="0"/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6500" spc="180" dirty="0">
                <a:solidFill>
                  <a:srgbClr val="9E9E9E"/>
                </a:solidFill>
              </a:rPr>
              <a:t>Attention</a:t>
            </a:r>
            <a:r>
              <a:rPr lang="en-US" sz="6500" spc="105" dirty="0">
                <a:solidFill>
                  <a:srgbClr val="9E9E9E"/>
                </a:solidFill>
              </a:rPr>
              <a:t> </a:t>
            </a:r>
            <a:r>
              <a:rPr lang="en-US" sz="6500" spc="240" dirty="0">
                <a:solidFill>
                  <a:srgbClr val="9E9E9E"/>
                </a:solidFill>
              </a:rPr>
              <a:t>and</a:t>
            </a:r>
            <a:r>
              <a:rPr lang="en-US" sz="6500" spc="105" dirty="0">
                <a:solidFill>
                  <a:srgbClr val="9E9E9E"/>
                </a:solidFill>
              </a:rPr>
              <a:t> </a:t>
            </a:r>
            <a:r>
              <a:rPr lang="en-US" sz="6500" spc="215" dirty="0">
                <a:solidFill>
                  <a:srgbClr val="9E9E9E"/>
                </a:solidFill>
              </a:rPr>
              <a:t>the</a:t>
            </a:r>
            <a:r>
              <a:rPr lang="en-US" sz="6500" spc="110" dirty="0">
                <a:solidFill>
                  <a:srgbClr val="9E9E9E"/>
                </a:solidFill>
              </a:rPr>
              <a:t> </a:t>
            </a:r>
            <a:r>
              <a:rPr lang="en-US" sz="6500" spc="170" dirty="0">
                <a:solidFill>
                  <a:srgbClr val="9E9E9E"/>
                </a:solidFill>
              </a:rPr>
              <a:t>Transformer</a:t>
            </a:r>
            <a:r>
              <a:rPr lang="en-US" sz="6500" spc="105" dirty="0">
                <a:solidFill>
                  <a:srgbClr val="9E9E9E"/>
                </a:solidFill>
              </a:rPr>
              <a:t> </a:t>
            </a:r>
            <a:r>
              <a:rPr lang="en-US" sz="6500" spc="204" dirty="0">
                <a:solidFill>
                  <a:srgbClr val="9E9E9E"/>
                </a:solidFill>
              </a:rPr>
              <a:t>Architecture</a:t>
            </a:r>
            <a:endParaRPr lang="en-IN" sz="6500" dirty="0"/>
          </a:p>
        </p:txBody>
      </p:sp>
    </p:spTree>
    <p:extLst>
      <p:ext uri="{BB962C8B-B14F-4D97-AF65-F5344CB8AC3E}">
        <p14:creationId xmlns:p14="http://schemas.microsoft.com/office/powerpoint/2010/main" val="127631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Box 10"/>
          <p:cNvSpPr txBox="1"/>
          <p:nvPr/>
        </p:nvSpPr>
        <p:spPr>
          <a:xfrm>
            <a:off x="629920" y="1625600"/>
            <a:ext cx="37998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spc="5" dirty="0">
                <a:solidFill>
                  <a:schemeClr val="bg1"/>
                </a:solidFill>
              </a:rPr>
              <a:t>NLP</a:t>
            </a:r>
            <a:r>
              <a:rPr lang="en-IN" sz="3500" spc="-245" dirty="0">
                <a:solidFill>
                  <a:schemeClr val="bg1"/>
                </a:solidFill>
              </a:rPr>
              <a:t> </a:t>
            </a:r>
            <a:r>
              <a:rPr lang="en-IN" sz="3500" spc="-295" dirty="0" smtClean="0">
                <a:solidFill>
                  <a:schemeClr val="bg1"/>
                </a:solidFill>
              </a:rPr>
              <a:t>other use cases…</a:t>
            </a:r>
            <a:endParaRPr lang="en-IN" sz="3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9919" y="2984406"/>
            <a:ext cx="3571919" cy="228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35" dirty="0">
                <a:solidFill>
                  <a:schemeClr val="bg1"/>
                </a:solidFill>
                <a:latin typeface="Microsoft Sans Serif"/>
                <a:cs typeface="Microsoft Sans Serif"/>
              </a:rPr>
              <a:t>Speech</a:t>
            </a:r>
            <a:r>
              <a:rPr lang="en-US" sz="20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recognition</a:t>
            </a:r>
            <a:endParaRPr lang="en-US" sz="20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12700" marR="5080">
              <a:lnSpc>
                <a:spcPct val="256400"/>
              </a:lnSpc>
            </a:pPr>
            <a:r>
              <a:rPr lang="en-US" sz="20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Image </a:t>
            </a:r>
            <a:r>
              <a:rPr lang="en-US" sz="2000" spc="95" dirty="0">
                <a:solidFill>
                  <a:schemeClr val="bg1"/>
                </a:solidFill>
                <a:latin typeface="Microsoft Sans Serif"/>
                <a:cs typeface="Microsoft Sans Serif"/>
              </a:rPr>
              <a:t>caption </a:t>
            </a:r>
            <a:r>
              <a:rPr lang="en-US" sz="2000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generation </a:t>
            </a:r>
            <a:endParaRPr lang="en-US" sz="2000" spc="50" dirty="0" smtClean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12700" marR="5080">
              <a:lnSpc>
                <a:spcPct val="256400"/>
              </a:lnSpc>
            </a:pPr>
            <a:r>
              <a:rPr lang="en-US" sz="2000" spc="55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Image</a:t>
            </a:r>
            <a:r>
              <a:rPr lang="en-US" sz="20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generation</a:t>
            </a:r>
            <a:r>
              <a:rPr lang="en-US" sz="20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100" dirty="0">
                <a:solidFill>
                  <a:schemeClr val="bg1"/>
                </a:solidFill>
                <a:latin typeface="Microsoft Sans Serif"/>
                <a:cs typeface="Microsoft Sans Serif"/>
              </a:rPr>
              <a:t>from</a:t>
            </a:r>
            <a:r>
              <a:rPr lang="en-US" sz="20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114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text</a:t>
            </a:r>
            <a:r>
              <a:rPr lang="en-US" sz="200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.</a:t>
            </a:r>
            <a:endParaRPr lang="en-US" sz="20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900" y="1396876"/>
            <a:ext cx="7934083" cy="58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1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27515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46553" y="2043113"/>
            <a:ext cx="6458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4655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94655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					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249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58432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5843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Box 13"/>
          <p:cNvSpPr txBox="1"/>
          <p:nvPr/>
        </p:nvSpPr>
        <p:spPr>
          <a:xfrm>
            <a:off x="2823475" y="1157468"/>
            <a:ext cx="103906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spc="145" dirty="0">
                <a:solidFill>
                  <a:schemeClr val="bg1"/>
                </a:solidFill>
              </a:rPr>
              <a:t>Wh</a:t>
            </a:r>
            <a:r>
              <a:rPr lang="en-US" sz="3500" spc="60" dirty="0">
                <a:solidFill>
                  <a:schemeClr val="bg1"/>
                </a:solidFill>
              </a:rPr>
              <a:t>a</a:t>
            </a:r>
            <a:r>
              <a:rPr lang="en-US" sz="3500" spc="120" dirty="0">
                <a:solidFill>
                  <a:schemeClr val="bg1"/>
                </a:solidFill>
              </a:rPr>
              <a:t>t</a:t>
            </a:r>
            <a:r>
              <a:rPr lang="en-US" sz="3500" spc="-245" dirty="0">
                <a:solidFill>
                  <a:schemeClr val="bg1"/>
                </a:solidFill>
              </a:rPr>
              <a:t> </a:t>
            </a:r>
            <a:r>
              <a:rPr lang="en-US" sz="3500" spc="-80" dirty="0">
                <a:solidFill>
                  <a:schemeClr val="bg1"/>
                </a:solidFill>
              </a:rPr>
              <a:t>is</a:t>
            </a:r>
            <a:r>
              <a:rPr lang="en-US" sz="3500" spc="-245" dirty="0">
                <a:solidFill>
                  <a:schemeClr val="bg1"/>
                </a:solidFill>
              </a:rPr>
              <a:t> </a:t>
            </a:r>
            <a:r>
              <a:rPr lang="en-US" sz="3500" spc="15" dirty="0">
                <a:solidFill>
                  <a:schemeClr val="bg1"/>
                </a:solidFill>
              </a:rPr>
              <a:t>a</a:t>
            </a:r>
            <a:r>
              <a:rPr lang="en-US" sz="3500" spc="-245" dirty="0">
                <a:solidFill>
                  <a:schemeClr val="bg1"/>
                </a:solidFill>
              </a:rPr>
              <a:t> </a:t>
            </a:r>
            <a:r>
              <a:rPr lang="en-US" sz="3500" spc="-30" dirty="0">
                <a:solidFill>
                  <a:schemeClr val="bg1"/>
                </a:solidFill>
              </a:rPr>
              <a:t>La</a:t>
            </a:r>
            <a:r>
              <a:rPr lang="en-US" sz="3500" spc="-70" dirty="0">
                <a:solidFill>
                  <a:schemeClr val="bg1"/>
                </a:solidFill>
              </a:rPr>
              <a:t>r</a:t>
            </a:r>
            <a:r>
              <a:rPr lang="en-US" sz="3500" spc="-295" dirty="0">
                <a:solidFill>
                  <a:schemeClr val="bg1"/>
                </a:solidFill>
              </a:rPr>
              <a:t>g</a:t>
            </a:r>
            <a:r>
              <a:rPr lang="en-US" sz="3500" spc="85" dirty="0">
                <a:solidFill>
                  <a:schemeClr val="bg1"/>
                </a:solidFill>
              </a:rPr>
              <a:t>e</a:t>
            </a:r>
            <a:r>
              <a:rPr lang="en-US" sz="3500" spc="-254" dirty="0">
                <a:solidFill>
                  <a:schemeClr val="bg1"/>
                </a:solidFill>
              </a:rPr>
              <a:t> </a:t>
            </a:r>
            <a:r>
              <a:rPr lang="en-US" sz="3500" spc="-95" dirty="0">
                <a:solidFill>
                  <a:schemeClr val="bg1"/>
                </a:solidFill>
              </a:rPr>
              <a:t>Langua</a:t>
            </a:r>
            <a:r>
              <a:rPr lang="en-US" sz="3500" spc="-180" dirty="0">
                <a:solidFill>
                  <a:schemeClr val="bg1"/>
                </a:solidFill>
              </a:rPr>
              <a:t>g</a:t>
            </a:r>
            <a:r>
              <a:rPr lang="en-US" sz="3500" spc="85" dirty="0">
                <a:solidFill>
                  <a:schemeClr val="bg1"/>
                </a:solidFill>
              </a:rPr>
              <a:t>e</a:t>
            </a:r>
            <a:r>
              <a:rPr lang="en-US" sz="3500" spc="-245" dirty="0">
                <a:solidFill>
                  <a:schemeClr val="bg1"/>
                </a:solidFill>
              </a:rPr>
              <a:t> </a:t>
            </a:r>
            <a:r>
              <a:rPr lang="en-US" sz="3500" spc="40" dirty="0">
                <a:solidFill>
                  <a:schemeClr val="bg1"/>
                </a:solidFill>
              </a:rPr>
              <a:t>Model?</a:t>
            </a:r>
            <a:endParaRPr lang="en-IN" sz="35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553" y="2183925"/>
            <a:ext cx="10349506" cy="459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1466</Words>
  <Application>Microsoft Office PowerPoint</Application>
  <PresentationFormat>Custom</PresentationFormat>
  <Paragraphs>482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</vt:lpstr>
      <vt:lpstr>Arial MT</vt:lpstr>
      <vt:lpstr>Calibri</vt:lpstr>
      <vt:lpstr>Calibri Light</vt:lpstr>
      <vt:lpstr>Consolas</vt:lpstr>
      <vt:lpstr>Courier New</vt:lpstr>
      <vt:lpstr>Heebo</vt:lpstr>
      <vt:lpstr>Lucida Sans Unicode</vt:lpstr>
      <vt:lpstr>Microsoft Sans Serif</vt:lpstr>
      <vt:lpstr>Montserrat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42</cp:revision>
  <dcterms:created xsi:type="dcterms:W3CDTF">2024-02-27T07:01:08Z</dcterms:created>
  <dcterms:modified xsi:type="dcterms:W3CDTF">2024-02-28T14:13:19Z</dcterms:modified>
</cp:coreProperties>
</file>